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Muli Regular" panose="020B0604020202020204" charset="-70"/>
      <p:regular r:id="rId10"/>
    </p:embeddedFont>
    <p:embeddedFont>
      <p:font typeface="Muli Regular Bold" panose="020B0604020202020204" charset="-70"/>
      <p:regular r:id="rId11"/>
    </p:embeddedFont>
    <p:embeddedFont>
      <p:font typeface="Muli Bold" panose="020B0604020202020204" charset="-70"/>
      <p:regular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Muli Regular Italics" panose="020B0604020202020204" charset="-70"/>
      <p:regular r:id="rId17"/>
    </p:embeddedFont>
    <p:embeddedFont>
      <p:font typeface="Muli Bold Bold" panose="020B0604020202020204" charset="-7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4D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396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se kohatäid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Kuupäeva kohatäid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B61246-19DD-483B-8F5C-F022F958DEC1}" type="datetimeFigureOut">
              <a:rPr lang="et-EE" smtClean="0"/>
              <a:t>27.02.2020</a:t>
            </a:fld>
            <a:endParaRPr lang="et-EE"/>
          </a:p>
        </p:txBody>
      </p:sp>
      <p:sp>
        <p:nvSpPr>
          <p:cNvPr id="4" name="Slaidi pildi kohatä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Märkmete kohatäid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6" name="Jaluse kohatäid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aidinumbri kohatä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F98071-C8BC-4CB6-A296-B7044914765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58368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F98071-C8BC-4CB6-A296-B70449147657}" type="slidenum">
              <a:rPr lang="et-EE" smtClean="0"/>
              <a:t>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833459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8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399962" y="2711736"/>
            <a:ext cx="6450066" cy="4618896"/>
            <a:chOff x="0" y="0"/>
            <a:chExt cx="1835257" cy="1314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35257" cy="1314229"/>
            </a:xfrm>
            <a:custGeom>
              <a:avLst/>
              <a:gdLst/>
              <a:ahLst/>
              <a:cxnLst/>
              <a:rect l="l" t="t" r="r" b="b"/>
              <a:pathLst>
                <a:path w="1835257" h="1314229">
                  <a:moveTo>
                    <a:pt x="1710797" y="1314229"/>
                  </a:moveTo>
                  <a:lnTo>
                    <a:pt x="124460" y="1314229"/>
                  </a:lnTo>
                  <a:cubicBezTo>
                    <a:pt x="55880" y="1314229"/>
                    <a:pt x="0" y="1258349"/>
                    <a:pt x="0" y="118976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10797" y="0"/>
                  </a:lnTo>
                  <a:cubicBezTo>
                    <a:pt x="1779377" y="0"/>
                    <a:pt x="1835257" y="55880"/>
                    <a:pt x="1835257" y="124460"/>
                  </a:cubicBezTo>
                  <a:lnTo>
                    <a:pt x="1835257" y="1189769"/>
                  </a:lnTo>
                  <a:cubicBezTo>
                    <a:pt x="1835257" y="1258349"/>
                    <a:pt x="1779377" y="1314229"/>
                    <a:pt x="1710797" y="131422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616357" y="289087"/>
            <a:ext cx="4259785" cy="39616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080165" y="518856"/>
            <a:ext cx="3765657" cy="3502061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771854" y="3020651"/>
            <a:ext cx="2151110" cy="200053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964580" y="4272520"/>
            <a:ext cx="2692088" cy="1103756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235069" y="8125936"/>
            <a:ext cx="2151110" cy="2000532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 rot="-5400000">
            <a:off x="14138420" y="4814910"/>
            <a:ext cx="5361019" cy="4125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359"/>
              </a:lnSpc>
              <a:spcBef>
                <a:spcPct val="0"/>
              </a:spcBef>
            </a:pPr>
            <a:endParaRPr/>
          </a:p>
        </p:txBody>
      </p:sp>
      <p:grpSp>
        <p:nvGrpSpPr>
          <p:cNvPr id="10" name="Group 10"/>
          <p:cNvGrpSpPr/>
          <p:nvPr/>
        </p:nvGrpSpPr>
        <p:grpSpPr>
          <a:xfrm>
            <a:off x="690909" y="1483385"/>
            <a:ext cx="6604630" cy="6436046"/>
            <a:chOff x="0" y="0"/>
            <a:chExt cx="8806173" cy="8581395"/>
          </a:xfrm>
        </p:grpSpPr>
        <p:sp>
          <p:nvSpPr>
            <p:cNvPr id="11" name="TextBox 11"/>
            <p:cNvSpPr txBox="1"/>
            <p:nvPr/>
          </p:nvSpPr>
          <p:spPr>
            <a:xfrm>
              <a:off x="0" y="95250"/>
              <a:ext cx="8806173" cy="61290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2100"/>
                </a:lnSpc>
              </a:pPr>
              <a:r>
                <a:rPr lang="en-US" sz="11000" spc="-110" dirty="0" err="1">
                  <a:solidFill>
                    <a:srgbClr val="FFFFFF"/>
                  </a:solidFill>
                  <a:latin typeface="Muli Bold"/>
                </a:rPr>
                <a:t>Õnnes-tumiste</a:t>
              </a:r>
              <a:r>
                <a:rPr lang="en-US" sz="11000" spc="-110" dirty="0">
                  <a:solidFill>
                    <a:srgbClr val="FFFFFF"/>
                  </a:solidFill>
                  <a:latin typeface="Muli Bold"/>
                </a:rPr>
                <a:t> </a:t>
              </a:r>
              <a:r>
                <a:rPr lang="en-US" sz="11000" spc="-110" dirty="0" err="1">
                  <a:solidFill>
                    <a:srgbClr val="FFFFFF"/>
                  </a:solidFill>
                  <a:latin typeface="Muli Bold"/>
                </a:rPr>
                <a:t>jagamine</a:t>
              </a:r>
              <a:endParaRPr lang="en-US" sz="11000" spc="-110" dirty="0">
                <a:solidFill>
                  <a:srgbClr val="FFFFFF"/>
                </a:solidFill>
                <a:latin typeface="Muli Bold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6748852"/>
              <a:ext cx="8806173" cy="18325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1591"/>
                </a:lnSpc>
                <a:spcBef>
                  <a:spcPct val="0"/>
                </a:spcBef>
              </a:pPr>
              <a:r>
                <a:rPr lang="en-US" sz="8279" dirty="0" err="1">
                  <a:solidFill>
                    <a:srgbClr val="FFDE59"/>
                  </a:solidFill>
                  <a:latin typeface="Muli Regular"/>
                </a:rPr>
                <a:t>Viive</a:t>
              </a:r>
              <a:r>
                <a:rPr lang="en-US" sz="8279" dirty="0">
                  <a:solidFill>
                    <a:srgbClr val="FFDE59"/>
                  </a:solidFill>
                  <a:latin typeface="Muli Regular"/>
                </a:rPr>
                <a:t> </a:t>
              </a:r>
              <a:r>
                <a:rPr lang="en-US" sz="8279" dirty="0" err="1">
                  <a:solidFill>
                    <a:srgbClr val="FFDE59"/>
                  </a:solidFill>
                  <a:latin typeface="Muli Regular"/>
                </a:rPr>
                <a:t>Einfeldt</a:t>
              </a:r>
              <a:endParaRPr lang="en-US" sz="8279" dirty="0">
                <a:solidFill>
                  <a:srgbClr val="FFDE59"/>
                </a:solidFill>
                <a:latin typeface="Muli Regular"/>
              </a:endParaRPr>
            </a:p>
          </p:txBody>
        </p:sp>
      </p:grpSp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964580" y="2521489"/>
            <a:ext cx="10191467" cy="67943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8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4100" y="-399387"/>
            <a:ext cx="2151110" cy="200053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122410" y="7588877"/>
            <a:ext cx="2151110" cy="2000532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491041" y="1026052"/>
            <a:ext cx="11099987" cy="8652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840"/>
              </a:lnSpc>
              <a:spcBef>
                <a:spcPct val="0"/>
              </a:spcBef>
            </a:pPr>
            <a:r>
              <a:rPr lang="en-US" sz="5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Regular Bold"/>
              </a:rPr>
              <a:t>Me </a:t>
            </a:r>
            <a:r>
              <a:rPr lang="en-US" sz="56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Regular Bold"/>
              </a:rPr>
              <a:t>õpime</a:t>
            </a:r>
            <a:r>
              <a:rPr lang="en-US" sz="5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Regular Bold"/>
              </a:rPr>
              <a:t> </a:t>
            </a:r>
            <a:r>
              <a:rPr lang="en-US" sz="56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Regular Bold"/>
              </a:rPr>
              <a:t>asju</a:t>
            </a:r>
            <a:r>
              <a:rPr lang="en-US" sz="5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Regular Bold"/>
              </a:rPr>
              <a:t> </a:t>
            </a:r>
            <a:r>
              <a:rPr lang="en-US" sz="56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Regular Bold"/>
              </a:rPr>
              <a:t>aktiivse</a:t>
            </a:r>
            <a:r>
              <a:rPr lang="en-US" sz="5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Regular Bold"/>
              </a:rPr>
              <a:t> </a:t>
            </a:r>
            <a:r>
              <a:rPr lang="en-US" sz="56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Regular Bold"/>
              </a:rPr>
              <a:t>kogemuse</a:t>
            </a:r>
            <a:r>
              <a:rPr lang="en-US" sz="5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Regular Bold"/>
              </a:rPr>
              <a:t> </a:t>
            </a:r>
            <a:r>
              <a:rPr lang="en-US" sz="56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Regular Bold"/>
              </a:rPr>
              <a:t>kaudu</a:t>
            </a:r>
            <a:r>
              <a:rPr lang="en-US" sz="5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Regular Bold"/>
              </a:rPr>
              <a:t>, </a:t>
            </a:r>
            <a:r>
              <a:rPr lang="en-US" sz="56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Regular Bold"/>
              </a:rPr>
              <a:t>omandame</a:t>
            </a:r>
            <a:r>
              <a:rPr lang="en-US" sz="5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Regular Bold"/>
              </a:rPr>
              <a:t> </a:t>
            </a:r>
            <a:r>
              <a:rPr lang="en-US" sz="56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Regular Bold"/>
              </a:rPr>
              <a:t>teadmisi</a:t>
            </a:r>
            <a:r>
              <a:rPr lang="en-US" sz="5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Regular Bold"/>
              </a:rPr>
              <a:t> </a:t>
            </a:r>
            <a:r>
              <a:rPr lang="en-US" sz="56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Regular Bold"/>
              </a:rPr>
              <a:t>arutlemise</a:t>
            </a:r>
            <a:r>
              <a:rPr lang="en-US" sz="5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Regular Bold"/>
              </a:rPr>
              <a:t> </a:t>
            </a:r>
            <a:r>
              <a:rPr lang="en-US" sz="56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Regular Bold"/>
              </a:rPr>
              <a:t>teel</a:t>
            </a:r>
            <a:r>
              <a:rPr lang="en-US" sz="5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Regular Bold"/>
              </a:rPr>
              <a:t>, </a:t>
            </a:r>
            <a:r>
              <a:rPr lang="en-US" sz="56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Regular Bold"/>
              </a:rPr>
              <a:t>konstrueerides</a:t>
            </a:r>
            <a:r>
              <a:rPr lang="en-US" sz="5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Regular Bold"/>
              </a:rPr>
              <a:t> </a:t>
            </a:r>
            <a:r>
              <a:rPr lang="en-US" sz="56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Regular Bold"/>
              </a:rPr>
              <a:t>tähendust</a:t>
            </a:r>
            <a:r>
              <a:rPr lang="en-US" sz="5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Regular Bold"/>
              </a:rPr>
              <a:t> </a:t>
            </a:r>
            <a:r>
              <a:rPr lang="en-US" sz="56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Regular Bold"/>
              </a:rPr>
              <a:t>informatsiooni</a:t>
            </a:r>
            <a:r>
              <a:rPr lang="en-US" sz="5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Regular Bold"/>
              </a:rPr>
              <a:t> </a:t>
            </a:r>
            <a:r>
              <a:rPr lang="en-US" sz="56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Regular Bold"/>
              </a:rPr>
              <a:t>põhjal</a:t>
            </a:r>
            <a:r>
              <a:rPr lang="en-US" sz="5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Regular Bold"/>
              </a:rPr>
              <a:t>. </a:t>
            </a:r>
          </a:p>
          <a:p>
            <a:pPr>
              <a:lnSpc>
                <a:spcPts val="7839"/>
              </a:lnSpc>
              <a:spcBef>
                <a:spcPct val="0"/>
              </a:spcBef>
            </a:pPr>
            <a:r>
              <a:rPr lang="en-US" sz="5600" dirty="0" err="1">
                <a:solidFill>
                  <a:srgbClr val="FFDE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Regular Bold"/>
              </a:rPr>
              <a:t>Teadmine</a:t>
            </a:r>
            <a:r>
              <a:rPr lang="en-US" sz="5600" dirty="0">
                <a:solidFill>
                  <a:srgbClr val="FFDE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Regular Bold"/>
              </a:rPr>
              <a:t> on </a:t>
            </a:r>
            <a:r>
              <a:rPr lang="en-US" sz="5600" dirty="0" err="1">
                <a:solidFill>
                  <a:srgbClr val="FFDE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Regular Bold"/>
              </a:rPr>
              <a:t>protsess</a:t>
            </a:r>
            <a:r>
              <a:rPr lang="en-US" sz="5600" dirty="0">
                <a:solidFill>
                  <a:srgbClr val="FFDE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Regular Bold"/>
              </a:rPr>
              <a:t>, </a:t>
            </a:r>
            <a:r>
              <a:rPr lang="en-US" sz="5600" dirty="0" err="1">
                <a:solidFill>
                  <a:srgbClr val="FFDE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Regular Bold"/>
              </a:rPr>
              <a:t>mitte</a:t>
            </a:r>
            <a:r>
              <a:rPr lang="en-US" sz="5600" dirty="0">
                <a:solidFill>
                  <a:srgbClr val="FFDE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Regular Bold"/>
              </a:rPr>
              <a:t> </a:t>
            </a:r>
            <a:r>
              <a:rPr lang="en-US" sz="5600" dirty="0" err="1">
                <a:solidFill>
                  <a:srgbClr val="FFDE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Regular Bold"/>
              </a:rPr>
              <a:t>produkt</a:t>
            </a:r>
            <a:r>
              <a:rPr lang="en-US" sz="5600" dirty="0">
                <a:solidFill>
                  <a:srgbClr val="FFDE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Regular Bold"/>
              </a:rPr>
              <a:t>. </a:t>
            </a:r>
          </a:p>
          <a:p>
            <a:pPr>
              <a:lnSpc>
                <a:spcPts val="6719"/>
              </a:lnSpc>
              <a:spcBef>
                <a:spcPct val="0"/>
              </a:spcBef>
            </a:pPr>
            <a:r>
              <a:rPr lang="en-US" sz="4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Regular Bold"/>
              </a:rPr>
              <a:t>                                               </a:t>
            </a:r>
            <a:r>
              <a:rPr lang="en-US" sz="4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Regular Italics"/>
              </a:rPr>
              <a:t>              /Jerome Bruner/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2591028" y="2015449"/>
            <a:ext cx="5696972" cy="438666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117615" y="5612131"/>
            <a:ext cx="2141685" cy="1991767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 rot="-5400000">
            <a:off x="13154327" y="3790585"/>
            <a:ext cx="6068260" cy="3927731"/>
            <a:chOff x="0" y="0"/>
            <a:chExt cx="1923367" cy="124491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23367" cy="1244915"/>
            </a:xfrm>
            <a:custGeom>
              <a:avLst/>
              <a:gdLst/>
              <a:ahLst/>
              <a:cxnLst/>
              <a:rect l="l" t="t" r="r" b="b"/>
              <a:pathLst>
                <a:path w="1923367" h="1244915">
                  <a:moveTo>
                    <a:pt x="1798906" y="1244915"/>
                  </a:moveTo>
                  <a:lnTo>
                    <a:pt x="124460" y="1244915"/>
                  </a:lnTo>
                  <a:cubicBezTo>
                    <a:pt x="55880" y="1244915"/>
                    <a:pt x="0" y="1189034"/>
                    <a:pt x="0" y="112045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98907" y="0"/>
                  </a:lnTo>
                  <a:cubicBezTo>
                    <a:pt x="1867487" y="0"/>
                    <a:pt x="1923367" y="55880"/>
                    <a:pt x="1923367" y="124460"/>
                  </a:cubicBezTo>
                  <a:lnTo>
                    <a:pt x="1923367" y="1120455"/>
                  </a:lnTo>
                  <a:cubicBezTo>
                    <a:pt x="1923367" y="1189035"/>
                    <a:pt x="1867487" y="1244915"/>
                    <a:pt x="1798907" y="1244915"/>
                  </a:cubicBezTo>
                  <a:close/>
                </a:path>
              </a:pathLst>
            </a:custGeom>
            <a:solidFill>
              <a:srgbClr val="75C7FB"/>
            </a:solidFill>
          </p:spPr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333624" y="8042028"/>
            <a:ext cx="2141685" cy="199176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6080"/>
          <a:stretch>
            <a:fillRect/>
          </a:stretch>
        </p:blipFill>
        <p:spPr>
          <a:xfrm>
            <a:off x="7714882" y="3539803"/>
            <a:ext cx="10077834" cy="5718497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028700" y="1706509"/>
            <a:ext cx="6375767" cy="4254809"/>
            <a:chOff x="0" y="0"/>
            <a:chExt cx="8501022" cy="5673079"/>
          </a:xfrm>
        </p:grpSpPr>
        <p:sp>
          <p:nvSpPr>
            <p:cNvPr id="8" name="TextBox 8"/>
            <p:cNvSpPr txBox="1"/>
            <p:nvPr/>
          </p:nvSpPr>
          <p:spPr>
            <a:xfrm>
              <a:off x="0" y="76200"/>
              <a:ext cx="8501022" cy="40681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7920"/>
                </a:lnSpc>
              </a:pPr>
              <a:r>
                <a:rPr lang="en-US" sz="7200" spc="-72" dirty="0">
                  <a:solidFill>
                    <a:srgbClr val="0048CD"/>
                  </a:solidFill>
                  <a:latin typeface="Muli Bold"/>
                </a:rPr>
                <a:t>Me </a:t>
              </a:r>
              <a:r>
                <a:rPr lang="en-US" sz="7200" spc="-72" dirty="0" err="1">
                  <a:solidFill>
                    <a:srgbClr val="0048CD"/>
                  </a:solidFill>
                  <a:latin typeface="Muli Bold"/>
                </a:rPr>
                <a:t>saame</a:t>
              </a:r>
              <a:r>
                <a:rPr lang="en-US" sz="7200" spc="-72" dirty="0">
                  <a:solidFill>
                    <a:srgbClr val="0048CD"/>
                  </a:solidFill>
                  <a:latin typeface="Muli Bold"/>
                </a:rPr>
                <a:t> </a:t>
              </a:r>
              <a:r>
                <a:rPr lang="en-US" sz="7200" spc="-72" dirty="0" err="1">
                  <a:solidFill>
                    <a:srgbClr val="0048CD"/>
                  </a:solidFill>
                  <a:latin typeface="Muli Bold"/>
                </a:rPr>
                <a:t>iseendaks</a:t>
              </a:r>
              <a:r>
                <a:rPr lang="en-US" sz="7200" spc="-72" dirty="0">
                  <a:solidFill>
                    <a:srgbClr val="0048CD"/>
                  </a:solidFill>
                  <a:latin typeface="Muli Bold"/>
                </a:rPr>
                <a:t> </a:t>
              </a:r>
              <a:r>
                <a:rPr lang="en-US" sz="7200" spc="-72" dirty="0" err="1">
                  <a:solidFill>
                    <a:srgbClr val="0048CD"/>
                  </a:solidFill>
                  <a:latin typeface="Muli Bold"/>
                </a:rPr>
                <a:t>teiste</a:t>
              </a:r>
              <a:r>
                <a:rPr lang="en-US" sz="7200" spc="-72" dirty="0">
                  <a:solidFill>
                    <a:srgbClr val="0048CD"/>
                  </a:solidFill>
                  <a:latin typeface="Muli Bold"/>
                </a:rPr>
                <a:t> </a:t>
              </a:r>
              <a:r>
                <a:rPr lang="en-US" sz="7200" spc="-72" dirty="0" err="1">
                  <a:solidFill>
                    <a:srgbClr val="0048CD"/>
                  </a:solidFill>
                  <a:latin typeface="Muli Bold"/>
                </a:rPr>
                <a:t>kaudu</a:t>
              </a:r>
              <a:r>
                <a:rPr lang="en-US" sz="7200" spc="-72" dirty="0">
                  <a:solidFill>
                    <a:srgbClr val="0048CD"/>
                  </a:solidFill>
                  <a:latin typeface="Muli Bold"/>
                </a:rPr>
                <a:t>. 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4743963"/>
              <a:ext cx="8501022" cy="9291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880"/>
                </a:lnSpc>
                <a:spcBef>
                  <a:spcPct val="0"/>
                </a:spcBef>
              </a:pPr>
              <a:r>
                <a:rPr lang="en-US" sz="4200">
                  <a:solidFill>
                    <a:srgbClr val="000000"/>
                  </a:solidFill>
                  <a:latin typeface="Muli Regular"/>
                </a:rPr>
                <a:t>                    /Lev Võgotski/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870857" y="6077738"/>
            <a:ext cx="6480487" cy="3791512"/>
            <a:chOff x="0" y="0"/>
            <a:chExt cx="1923367" cy="112529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23367" cy="1125297"/>
            </a:xfrm>
            <a:custGeom>
              <a:avLst/>
              <a:gdLst/>
              <a:ahLst/>
              <a:cxnLst/>
              <a:rect l="l" t="t" r="r" b="b"/>
              <a:pathLst>
                <a:path w="1923367" h="1125297">
                  <a:moveTo>
                    <a:pt x="1798906" y="1125296"/>
                  </a:moveTo>
                  <a:lnTo>
                    <a:pt x="124460" y="1125296"/>
                  </a:lnTo>
                  <a:cubicBezTo>
                    <a:pt x="55880" y="1125296"/>
                    <a:pt x="0" y="1069416"/>
                    <a:pt x="0" y="100083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98907" y="0"/>
                  </a:lnTo>
                  <a:cubicBezTo>
                    <a:pt x="1867487" y="0"/>
                    <a:pt x="1923367" y="55880"/>
                    <a:pt x="1923367" y="124460"/>
                  </a:cubicBezTo>
                  <a:lnTo>
                    <a:pt x="1923367" y="1000836"/>
                  </a:lnTo>
                  <a:cubicBezTo>
                    <a:pt x="1923367" y="1069417"/>
                    <a:pt x="1867487" y="1125297"/>
                    <a:pt x="1798907" y="1125297"/>
                  </a:cubicBezTo>
                  <a:close/>
                </a:path>
              </a:pathLst>
            </a:custGeom>
            <a:solidFill>
              <a:srgbClr val="75C7FB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525377" y="6697601"/>
            <a:ext cx="1978908" cy="184038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105653" y="347871"/>
            <a:ext cx="4818356" cy="4481071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574492" y="3174529"/>
            <a:ext cx="218527" cy="218527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617688" y="4226775"/>
            <a:ext cx="160064" cy="160064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2965373" y="4226775"/>
            <a:ext cx="4442536" cy="4993549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2628686" y="864453"/>
            <a:ext cx="5445315" cy="3040141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1028700" y="921603"/>
            <a:ext cx="7264177" cy="8505564"/>
            <a:chOff x="0" y="76200"/>
            <a:chExt cx="9685570" cy="11340751"/>
          </a:xfrm>
        </p:grpSpPr>
        <p:sp>
          <p:nvSpPr>
            <p:cNvPr id="11" name="TextBox 11"/>
            <p:cNvSpPr txBox="1"/>
            <p:nvPr/>
          </p:nvSpPr>
          <p:spPr>
            <a:xfrm>
              <a:off x="0" y="4633470"/>
              <a:ext cx="9685570" cy="67834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6719"/>
                </a:lnSpc>
                <a:spcBef>
                  <a:spcPct val="0"/>
                </a:spcBef>
              </a:pPr>
              <a:r>
                <a:rPr lang="en-US" sz="4800" dirty="0" err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"/>
                </a:rPr>
                <a:t>Positiivne</a:t>
              </a:r>
              <a:r>
                <a:rPr lang="en-US" sz="48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"/>
                </a:rPr>
                <a:t> </a:t>
              </a:r>
              <a:r>
                <a:rPr lang="en-US" sz="4800" dirty="0" err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"/>
                </a:rPr>
                <a:t>psühholoogia</a:t>
              </a:r>
              <a:r>
                <a:rPr lang="en-US" sz="48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"/>
                </a:rPr>
                <a:t> </a:t>
              </a:r>
              <a:r>
                <a:rPr lang="en-US" sz="4800" dirty="0" err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"/>
                </a:rPr>
                <a:t>väidab</a:t>
              </a:r>
              <a:r>
                <a:rPr lang="en-US" sz="48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"/>
                </a:rPr>
                <a:t>, et </a:t>
              </a:r>
              <a:r>
                <a:rPr lang="en-US" sz="4800" dirty="0" err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"/>
                </a:rPr>
                <a:t>optimaalne</a:t>
              </a:r>
              <a:r>
                <a:rPr lang="en-US" sz="48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"/>
                </a:rPr>
                <a:t> </a:t>
              </a:r>
              <a:r>
                <a:rPr lang="en-US" sz="4800" dirty="0" err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"/>
                </a:rPr>
                <a:t>suhe</a:t>
              </a:r>
              <a:r>
                <a:rPr lang="en-US" sz="48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"/>
                </a:rPr>
                <a:t> on </a:t>
              </a:r>
              <a:r>
                <a:rPr lang="en-US" sz="4800" dirty="0">
                  <a:solidFill>
                    <a:srgbClr val="FF5757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1 : 3</a:t>
              </a:r>
              <a:r>
                <a:rPr lang="en-US" sz="4800" dirty="0">
                  <a:solidFill>
                    <a:srgbClr val="FF5757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"/>
                </a:rPr>
                <a:t> </a:t>
              </a:r>
              <a:r>
                <a:rPr lang="en-US" sz="48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"/>
                </a:rPr>
                <a:t>- </a:t>
              </a:r>
              <a:r>
                <a:rPr lang="en-US" sz="4800" dirty="0" err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"/>
                </a:rPr>
                <a:t>üks</a:t>
              </a:r>
              <a:r>
                <a:rPr lang="en-US" sz="48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"/>
                </a:rPr>
                <a:t> </a:t>
              </a:r>
              <a:r>
                <a:rPr lang="en-US" sz="4800" dirty="0" err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"/>
                </a:rPr>
                <a:t>osa</a:t>
              </a:r>
              <a:r>
                <a:rPr lang="en-US" sz="48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"/>
                </a:rPr>
                <a:t> </a:t>
              </a:r>
              <a:r>
                <a:rPr lang="en-US" sz="4800" dirty="0" err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"/>
                </a:rPr>
                <a:t>konstruktiivset</a:t>
              </a:r>
              <a:r>
                <a:rPr lang="en-US" sz="48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"/>
                </a:rPr>
                <a:t> </a:t>
              </a:r>
              <a:r>
                <a:rPr lang="en-US" sz="4800" dirty="0" err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"/>
                </a:rPr>
                <a:t>kriitilist</a:t>
              </a:r>
              <a:r>
                <a:rPr lang="en-US" sz="48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"/>
                </a:rPr>
                <a:t> ja </a:t>
              </a:r>
              <a:r>
                <a:rPr lang="en-US" sz="4800" dirty="0" err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"/>
                </a:rPr>
                <a:t>kolm</a:t>
              </a:r>
              <a:r>
                <a:rPr lang="en-US" sz="48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"/>
                </a:rPr>
                <a:t> </a:t>
              </a:r>
              <a:r>
                <a:rPr lang="en-US" sz="4800" dirty="0" err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"/>
                </a:rPr>
                <a:t>osa</a:t>
              </a:r>
              <a:r>
                <a:rPr lang="en-US" sz="48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"/>
                </a:rPr>
                <a:t> </a:t>
              </a:r>
              <a:r>
                <a:rPr lang="en-US" sz="4800" dirty="0" err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"/>
                </a:rPr>
                <a:t>tunnustavat</a:t>
              </a:r>
              <a:r>
                <a:rPr lang="en-US" sz="48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"/>
                </a:rPr>
                <a:t> </a:t>
              </a:r>
              <a:r>
                <a:rPr lang="en-US" sz="4800" dirty="0" err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"/>
                </a:rPr>
                <a:t>märkamist</a:t>
              </a:r>
              <a:r>
                <a:rPr lang="en-US" sz="48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"/>
                </a:rPr>
                <a:t>.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76200"/>
              <a:ext cx="9685570" cy="40565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7920"/>
                </a:lnSpc>
              </a:pPr>
              <a:r>
                <a:rPr lang="en-US" sz="7200" spc="-72" dirty="0" err="1">
                  <a:solidFill>
                    <a:srgbClr val="0048CD"/>
                  </a:solidFill>
                  <a:latin typeface="Muli Bold"/>
                </a:rPr>
                <a:t>Tagasiside</a:t>
              </a:r>
              <a:r>
                <a:rPr lang="en-US" sz="7200" spc="-72" dirty="0">
                  <a:solidFill>
                    <a:srgbClr val="0048CD"/>
                  </a:solidFill>
                  <a:latin typeface="Muli Bold"/>
                </a:rPr>
                <a:t> on </a:t>
              </a:r>
              <a:r>
                <a:rPr lang="en-US" sz="7200" spc="-72" dirty="0" err="1">
                  <a:solidFill>
                    <a:srgbClr val="0048CD"/>
                  </a:solidFill>
                  <a:latin typeface="Muli Bold"/>
                </a:rPr>
                <a:t>arengu</a:t>
              </a:r>
              <a:r>
                <a:rPr lang="en-US" sz="7200" spc="-72" dirty="0">
                  <a:solidFill>
                    <a:srgbClr val="0048CD"/>
                  </a:solidFill>
                  <a:latin typeface="Muli Bold"/>
                </a:rPr>
                <a:t> </a:t>
              </a:r>
              <a:r>
                <a:rPr lang="en-US" sz="7200" spc="-72" dirty="0" err="1">
                  <a:solidFill>
                    <a:srgbClr val="0048CD"/>
                  </a:solidFill>
                  <a:latin typeface="Muli Bold"/>
                </a:rPr>
                <a:t>katalüsaator</a:t>
              </a:r>
              <a:r>
                <a:rPr lang="en-US" sz="7200" spc="-72" dirty="0">
                  <a:solidFill>
                    <a:srgbClr val="0048CD"/>
                  </a:solidFill>
                  <a:latin typeface="Muli Bold"/>
                </a:rPr>
                <a:t>.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8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538985" y="326874"/>
            <a:ext cx="1737370" cy="161575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7186412" y="369849"/>
            <a:ext cx="10072888" cy="1904157"/>
            <a:chOff x="0" y="0"/>
            <a:chExt cx="6420032" cy="12136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420033" cy="1213629"/>
            </a:xfrm>
            <a:custGeom>
              <a:avLst/>
              <a:gdLst/>
              <a:ahLst/>
              <a:cxnLst/>
              <a:rect l="l" t="t" r="r" b="b"/>
              <a:pathLst>
                <a:path w="6420033" h="1213629">
                  <a:moveTo>
                    <a:pt x="6295572" y="1213629"/>
                  </a:moveTo>
                  <a:lnTo>
                    <a:pt x="124460" y="1213629"/>
                  </a:lnTo>
                  <a:cubicBezTo>
                    <a:pt x="55880" y="1213629"/>
                    <a:pt x="0" y="1157749"/>
                    <a:pt x="0" y="108916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295572" y="0"/>
                  </a:lnTo>
                  <a:cubicBezTo>
                    <a:pt x="6364153" y="0"/>
                    <a:pt x="6420033" y="55880"/>
                    <a:pt x="6420033" y="124460"/>
                  </a:cubicBezTo>
                  <a:lnTo>
                    <a:pt x="6420033" y="1089169"/>
                  </a:lnTo>
                  <a:cubicBezTo>
                    <a:pt x="6420033" y="1157749"/>
                    <a:pt x="6364153" y="1213629"/>
                    <a:pt x="6295572" y="121362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7254437" y="2595286"/>
            <a:ext cx="10004863" cy="1803460"/>
            <a:chOff x="0" y="0"/>
            <a:chExt cx="6420032" cy="115726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420033" cy="1157265"/>
            </a:xfrm>
            <a:custGeom>
              <a:avLst/>
              <a:gdLst/>
              <a:ahLst/>
              <a:cxnLst/>
              <a:rect l="l" t="t" r="r" b="b"/>
              <a:pathLst>
                <a:path w="6420033" h="1157265">
                  <a:moveTo>
                    <a:pt x="6295572" y="1157264"/>
                  </a:moveTo>
                  <a:lnTo>
                    <a:pt x="124460" y="1157264"/>
                  </a:lnTo>
                  <a:cubicBezTo>
                    <a:pt x="55880" y="1157264"/>
                    <a:pt x="0" y="1101384"/>
                    <a:pt x="0" y="103280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295572" y="0"/>
                  </a:lnTo>
                  <a:cubicBezTo>
                    <a:pt x="6364153" y="0"/>
                    <a:pt x="6420033" y="55880"/>
                    <a:pt x="6420033" y="124460"/>
                  </a:cubicBezTo>
                  <a:lnTo>
                    <a:pt x="6420033" y="1032805"/>
                  </a:lnTo>
                  <a:cubicBezTo>
                    <a:pt x="6420033" y="1101385"/>
                    <a:pt x="6364153" y="1157265"/>
                    <a:pt x="6295572" y="115726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782200" y="8638175"/>
            <a:ext cx="1737370" cy="161575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7254437" y="4621312"/>
            <a:ext cx="10004863" cy="2276143"/>
            <a:chOff x="0" y="0"/>
            <a:chExt cx="6420032" cy="146058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420033" cy="1460581"/>
            </a:xfrm>
            <a:custGeom>
              <a:avLst/>
              <a:gdLst/>
              <a:ahLst/>
              <a:cxnLst/>
              <a:rect l="l" t="t" r="r" b="b"/>
              <a:pathLst>
                <a:path w="6420033" h="1460581">
                  <a:moveTo>
                    <a:pt x="6295572" y="1460581"/>
                  </a:moveTo>
                  <a:lnTo>
                    <a:pt x="124460" y="1460581"/>
                  </a:lnTo>
                  <a:cubicBezTo>
                    <a:pt x="55880" y="1460581"/>
                    <a:pt x="0" y="1404701"/>
                    <a:pt x="0" y="133612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295572" y="0"/>
                  </a:lnTo>
                  <a:cubicBezTo>
                    <a:pt x="6364153" y="0"/>
                    <a:pt x="6420033" y="55880"/>
                    <a:pt x="6420033" y="124460"/>
                  </a:cubicBezTo>
                  <a:lnTo>
                    <a:pt x="6420033" y="1336121"/>
                  </a:lnTo>
                  <a:cubicBezTo>
                    <a:pt x="6420033" y="1404701"/>
                    <a:pt x="6364153" y="1460581"/>
                    <a:pt x="6295572" y="146058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0" name="Group 10"/>
          <p:cNvGrpSpPr/>
          <p:nvPr/>
        </p:nvGrpSpPr>
        <p:grpSpPr>
          <a:xfrm rot="-10800000">
            <a:off x="16538985" y="8537985"/>
            <a:ext cx="720315" cy="720315"/>
            <a:chOff x="0" y="0"/>
            <a:chExt cx="960421" cy="960421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 rot="-10800000">
              <a:off x="0" y="0"/>
              <a:ext cx="960421" cy="960421"/>
            </a:xfrm>
            <a:prstGeom prst="rect">
              <a:avLst/>
            </a:prstGeom>
          </p:spPr>
        </p:pic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234750" y="234750"/>
              <a:ext cx="490920" cy="490920"/>
            </a:xfrm>
            <a:prstGeom prst="rect">
              <a:avLst/>
            </a:prstGeom>
          </p:spPr>
        </p:pic>
      </p:grpSp>
      <p:grpSp>
        <p:nvGrpSpPr>
          <p:cNvPr id="13" name="Group 13"/>
          <p:cNvGrpSpPr/>
          <p:nvPr/>
        </p:nvGrpSpPr>
        <p:grpSpPr>
          <a:xfrm>
            <a:off x="7254437" y="7255288"/>
            <a:ext cx="10004863" cy="2516419"/>
            <a:chOff x="0" y="0"/>
            <a:chExt cx="6420032" cy="161476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420033" cy="1614764"/>
            </a:xfrm>
            <a:custGeom>
              <a:avLst/>
              <a:gdLst/>
              <a:ahLst/>
              <a:cxnLst/>
              <a:rect l="l" t="t" r="r" b="b"/>
              <a:pathLst>
                <a:path w="6420033" h="1614764">
                  <a:moveTo>
                    <a:pt x="6295572" y="1614764"/>
                  </a:moveTo>
                  <a:lnTo>
                    <a:pt x="124460" y="1614764"/>
                  </a:lnTo>
                  <a:cubicBezTo>
                    <a:pt x="55880" y="1614764"/>
                    <a:pt x="0" y="1558884"/>
                    <a:pt x="0" y="149030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295572" y="0"/>
                  </a:lnTo>
                  <a:cubicBezTo>
                    <a:pt x="6364153" y="0"/>
                    <a:pt x="6420033" y="55880"/>
                    <a:pt x="6420033" y="124460"/>
                  </a:cubicBezTo>
                  <a:lnTo>
                    <a:pt x="6420033" y="1490304"/>
                  </a:lnTo>
                  <a:cubicBezTo>
                    <a:pt x="6420033" y="1558884"/>
                    <a:pt x="6364153" y="1614764"/>
                    <a:pt x="6295572" y="161476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15" name="Picture 1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028700" y="5264326"/>
            <a:ext cx="5516637" cy="3896125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1028700" y="2375567"/>
            <a:ext cx="5622185" cy="2026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920"/>
              </a:lnSpc>
            </a:pPr>
            <a:r>
              <a:rPr lang="en-US" sz="7200" spc="-72">
                <a:solidFill>
                  <a:srgbClr val="FFFFFF"/>
                </a:solidFill>
                <a:latin typeface="Muli Bold"/>
              </a:rPr>
              <a:t>5- liikmelises rühmas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7186412" y="154529"/>
            <a:ext cx="9249720" cy="1960445"/>
            <a:chOff x="0" y="0"/>
            <a:chExt cx="12332960" cy="2613927"/>
          </a:xfrm>
        </p:grpSpPr>
        <p:sp>
          <p:nvSpPr>
            <p:cNvPr id="18" name="TextBox 18"/>
            <p:cNvSpPr txBox="1"/>
            <p:nvPr/>
          </p:nvSpPr>
          <p:spPr>
            <a:xfrm>
              <a:off x="0" y="-28575"/>
              <a:ext cx="12332960" cy="6874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4220"/>
                </a:lnSpc>
                <a:spcBef>
                  <a:spcPct val="0"/>
                </a:spcBef>
              </a:pPr>
              <a:endParaRPr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672689"/>
              <a:ext cx="12332960" cy="19412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44604" lvl="1">
                <a:lnSpc>
                  <a:spcPts val="5927"/>
                </a:lnSpc>
              </a:pPr>
              <a:r>
                <a:rPr lang="et-EE" sz="4174" u="none" dirty="0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1. </a:t>
              </a:r>
              <a:r>
                <a:rPr lang="en-US" sz="4174" u="none" dirty="0" err="1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rühmaliige</a:t>
              </a:r>
              <a:r>
                <a:rPr lang="en-US" sz="4174" u="none" dirty="0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 </a:t>
              </a:r>
              <a:r>
                <a:rPr lang="en-US" sz="4174" u="none" dirty="0" err="1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räägib</a:t>
              </a:r>
              <a:r>
                <a:rPr lang="en-US" sz="4174" u="none" dirty="0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 </a:t>
              </a:r>
              <a:r>
                <a:rPr lang="en-US" sz="4174" u="none" dirty="0" err="1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ühest</a:t>
              </a:r>
              <a:r>
                <a:rPr lang="en-US" sz="4174" u="none" dirty="0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 </a:t>
              </a:r>
              <a:r>
                <a:rPr lang="en-US" sz="4174" u="none" dirty="0" err="1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tema</a:t>
              </a:r>
              <a:r>
                <a:rPr lang="en-US" sz="4174" u="none" dirty="0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 </a:t>
              </a:r>
              <a:r>
                <a:rPr lang="en-US" sz="4174" u="none" dirty="0" err="1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jaoks</a:t>
              </a:r>
              <a:r>
                <a:rPr lang="en-US" sz="4174" u="none" dirty="0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 </a:t>
              </a:r>
              <a:r>
                <a:rPr lang="en-US" sz="4174" u="none" dirty="0" err="1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olulisest</a:t>
              </a:r>
              <a:r>
                <a:rPr lang="en-US" sz="4174" u="none" dirty="0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 </a:t>
              </a:r>
              <a:r>
                <a:rPr lang="en-US" sz="4174" u="none" dirty="0" err="1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õnnestumisest</a:t>
              </a:r>
              <a:endParaRPr lang="en-US" sz="4174" u="none" dirty="0">
                <a:solidFill>
                  <a:srgbClr val="1B4D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Regular Bold"/>
              </a:endParaRP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958020" y="2459317"/>
            <a:ext cx="8632525" cy="1782624"/>
            <a:chOff x="0" y="0"/>
            <a:chExt cx="11510034" cy="2376832"/>
          </a:xfrm>
        </p:grpSpPr>
        <p:sp>
          <p:nvSpPr>
            <p:cNvPr id="21" name="TextBox 21"/>
            <p:cNvSpPr txBox="1"/>
            <p:nvPr/>
          </p:nvSpPr>
          <p:spPr>
            <a:xfrm>
              <a:off x="0" y="-19050"/>
              <a:ext cx="11510034" cy="5481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3389"/>
                </a:lnSpc>
                <a:spcBef>
                  <a:spcPct val="0"/>
                </a:spcBef>
              </a:pPr>
              <a:endParaRPr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504207"/>
              <a:ext cx="11510034" cy="18726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5719"/>
                </a:lnSpc>
              </a:pPr>
              <a:r>
                <a:rPr lang="en-US" sz="4027" u="none" dirty="0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2. </a:t>
              </a:r>
              <a:r>
                <a:rPr lang="en-US" sz="4027" u="none" dirty="0" err="1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rühmaliige</a:t>
              </a:r>
              <a:r>
                <a:rPr lang="en-US" sz="4027" u="none" dirty="0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 </a:t>
              </a:r>
              <a:r>
                <a:rPr lang="en-US" sz="4027" u="none" dirty="0" err="1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kuulab</a:t>
              </a:r>
              <a:r>
                <a:rPr lang="en-US" sz="4027" u="none" dirty="0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 </a:t>
              </a:r>
              <a:r>
                <a:rPr lang="en-US" sz="4027" u="none" dirty="0" err="1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tähelepanuga</a:t>
              </a:r>
              <a:r>
                <a:rPr lang="en-US" sz="4027" u="none" dirty="0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, </a:t>
              </a:r>
              <a:r>
                <a:rPr lang="en-US" sz="4027" u="none" dirty="0" err="1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küsides</a:t>
              </a:r>
              <a:r>
                <a:rPr lang="en-US" sz="4027" u="none" dirty="0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 </a:t>
              </a:r>
              <a:r>
                <a:rPr lang="et-EE" sz="4027" u="none" dirty="0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kuuldu kohta </a:t>
              </a:r>
              <a:r>
                <a:rPr lang="en-US" sz="4027" u="none" dirty="0" err="1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infot</a:t>
              </a:r>
              <a:r>
                <a:rPr lang="en-US" sz="4027" u="none" dirty="0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 </a:t>
              </a:r>
              <a:r>
                <a:rPr lang="en-US" sz="4027" u="none" dirty="0" err="1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juurde</a:t>
              </a:r>
              <a:endParaRPr lang="en-US" sz="4027" u="none" dirty="0">
                <a:solidFill>
                  <a:srgbClr val="1B4D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Regular Bold"/>
              </a:endParaRP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958020" y="4227654"/>
            <a:ext cx="8884220" cy="2489719"/>
            <a:chOff x="0" y="-19050"/>
            <a:chExt cx="11845627" cy="3319624"/>
          </a:xfrm>
        </p:grpSpPr>
        <p:sp>
          <p:nvSpPr>
            <p:cNvPr id="24" name="TextBox 24"/>
            <p:cNvSpPr txBox="1"/>
            <p:nvPr/>
          </p:nvSpPr>
          <p:spPr>
            <a:xfrm>
              <a:off x="0" y="-19050"/>
              <a:ext cx="11845627" cy="5572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3447"/>
                </a:lnSpc>
                <a:spcBef>
                  <a:spcPct val="0"/>
                </a:spcBef>
              </a:pPr>
              <a:endParaRPr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504767"/>
              <a:ext cx="11845627" cy="27958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5649"/>
                </a:lnSpc>
              </a:pPr>
              <a:r>
                <a:rPr lang="en-US" sz="3978" u="none" dirty="0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3., 4. ja 5. </a:t>
              </a:r>
              <a:r>
                <a:rPr lang="en-US" sz="3978" u="none" dirty="0" err="1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rühmaliige</a:t>
              </a:r>
              <a:r>
                <a:rPr lang="en-US" sz="3978" u="none" dirty="0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 </a:t>
              </a:r>
              <a:r>
                <a:rPr lang="en-US" sz="3978" u="none" dirty="0" err="1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kuulavad</a:t>
              </a:r>
              <a:r>
                <a:rPr lang="en-US" sz="3978" u="none" dirty="0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 </a:t>
              </a:r>
              <a:r>
                <a:rPr lang="en-US" sz="3978" u="none" dirty="0" err="1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vaikides</a:t>
              </a:r>
              <a:r>
                <a:rPr lang="en-US" sz="3978" u="none" dirty="0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 ja </a:t>
              </a:r>
              <a:r>
                <a:rPr lang="en-US" sz="3978" u="none" dirty="0" err="1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kirjutavad</a:t>
              </a:r>
              <a:r>
                <a:rPr lang="en-US" sz="3978" u="none" dirty="0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 </a:t>
              </a:r>
              <a:r>
                <a:rPr lang="et-EE" sz="3978" u="none" dirty="0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lühidalt üles </a:t>
              </a:r>
              <a:r>
                <a:rPr lang="en-US" sz="3978" u="none" dirty="0" err="1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kõik</a:t>
              </a:r>
              <a:r>
                <a:rPr lang="en-US" sz="3978" u="none" dirty="0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 </a:t>
              </a:r>
              <a:r>
                <a:rPr lang="en-US" sz="3978" u="none" dirty="0" err="1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tunnustust</a:t>
              </a:r>
              <a:r>
                <a:rPr lang="en-US" sz="3978" u="none" dirty="0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 </a:t>
              </a:r>
              <a:r>
                <a:rPr lang="en-US" sz="3978" u="none" dirty="0" err="1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vääriva</a:t>
              </a:r>
              <a:r>
                <a:rPr lang="et-EE" sz="3978" u="none" dirty="0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 </a:t>
              </a:r>
              <a:endParaRPr lang="en-US" sz="3978" u="none" dirty="0">
                <a:solidFill>
                  <a:srgbClr val="1B4D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Regular Bold"/>
              </a:endParaRP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748672" y="6190349"/>
            <a:ext cx="9510628" cy="3264176"/>
            <a:chOff x="0" y="0"/>
            <a:chExt cx="12680838" cy="4352235"/>
          </a:xfrm>
        </p:grpSpPr>
        <p:sp>
          <p:nvSpPr>
            <p:cNvPr id="27" name="TextBox 27"/>
            <p:cNvSpPr txBox="1"/>
            <p:nvPr/>
          </p:nvSpPr>
          <p:spPr>
            <a:xfrm>
              <a:off x="0" y="-76200"/>
              <a:ext cx="12680838" cy="17010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10400"/>
                </a:lnSpc>
                <a:spcBef>
                  <a:spcPct val="0"/>
                </a:spcBef>
              </a:pPr>
              <a:endParaRPr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1599165"/>
              <a:ext cx="12680838" cy="27530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5538"/>
                </a:lnSpc>
              </a:pPr>
              <a:r>
                <a:rPr lang="en-US" sz="3900" u="none" dirty="0" err="1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Kuulajad</a:t>
              </a:r>
              <a:r>
                <a:rPr lang="en-US" sz="3900" u="none" dirty="0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 </a:t>
              </a:r>
              <a:r>
                <a:rPr lang="en-US" sz="3900" u="none" dirty="0" err="1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kommenteerivad</a:t>
              </a:r>
              <a:r>
                <a:rPr lang="en-US" sz="3900" u="none" dirty="0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 </a:t>
              </a:r>
              <a:r>
                <a:rPr lang="en-US" sz="3900" u="none" dirty="0" err="1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oma</a:t>
              </a:r>
              <a:r>
                <a:rPr lang="en-US" sz="3900" u="none" dirty="0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 </a:t>
              </a:r>
              <a:r>
                <a:rPr lang="en-US" sz="3900" u="none" dirty="0" err="1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märkmeid</a:t>
              </a:r>
              <a:r>
                <a:rPr lang="en-US" sz="3900" u="none" dirty="0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 ja </a:t>
              </a:r>
              <a:r>
                <a:rPr lang="en-US" sz="3900" u="none" dirty="0" err="1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annavad</a:t>
              </a:r>
              <a:r>
                <a:rPr lang="en-US" sz="3900" u="none" dirty="0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 need </a:t>
              </a:r>
              <a:r>
                <a:rPr lang="en-US" sz="3900" u="none" dirty="0" err="1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siis</a:t>
              </a:r>
              <a:r>
                <a:rPr lang="en-US" sz="3900" u="none" dirty="0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 </a:t>
              </a:r>
              <a:r>
                <a:rPr lang="en-US" sz="3900" u="none" dirty="0" err="1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rääkijale</a:t>
              </a:r>
              <a:r>
                <a:rPr lang="et-EE" sz="3900" u="none" dirty="0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.</a:t>
              </a:r>
              <a:endParaRPr lang="en-US" sz="3900" u="none" dirty="0">
                <a:solidFill>
                  <a:srgbClr val="1B4D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Regular Bold"/>
              </a:endParaRPr>
            </a:p>
            <a:p>
              <a:pPr marL="0" lvl="0" indent="0">
                <a:lnSpc>
                  <a:spcPts val="5538"/>
                </a:lnSpc>
              </a:pPr>
              <a:r>
                <a:rPr lang="en-US" sz="3900" u="none" dirty="0" err="1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Rollivahetus</a:t>
              </a:r>
              <a:r>
                <a:rPr lang="en-US" sz="3900" u="none" dirty="0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 </a:t>
              </a:r>
              <a:r>
                <a:rPr lang="en-US" sz="3900" u="none" dirty="0" err="1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kuni</a:t>
              </a:r>
              <a:r>
                <a:rPr lang="en-US" sz="3900" u="none" dirty="0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 </a:t>
              </a:r>
              <a:r>
                <a:rPr lang="en-US" sz="3900" u="none" dirty="0" err="1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kõik</a:t>
              </a:r>
              <a:r>
                <a:rPr lang="en-US" sz="3900" u="none" dirty="0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 on </a:t>
              </a:r>
              <a:r>
                <a:rPr lang="en-US" sz="3900" u="none" dirty="0" err="1">
                  <a:solidFill>
                    <a:srgbClr val="1B4DE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jaganud</a:t>
              </a:r>
              <a:endParaRPr lang="en-US" sz="3900" u="none" dirty="0">
                <a:solidFill>
                  <a:srgbClr val="1B4D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Regular Bold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804587"/>
            <a:ext cx="6319608" cy="3032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920"/>
              </a:lnSpc>
            </a:pPr>
            <a:r>
              <a:rPr lang="en-US" sz="7200" spc="-72" dirty="0" err="1">
                <a:solidFill>
                  <a:srgbClr val="0048CD"/>
                </a:solidFill>
                <a:latin typeface="Muli Bold Bold"/>
              </a:rPr>
              <a:t>Kokkuvõtteks</a:t>
            </a:r>
            <a:r>
              <a:rPr lang="en-US" sz="7200" spc="-72" dirty="0">
                <a:solidFill>
                  <a:srgbClr val="0048CD"/>
                </a:solidFill>
                <a:latin typeface="Muli Bold"/>
              </a:rPr>
              <a:t>- </a:t>
            </a:r>
            <a:r>
              <a:rPr lang="en-US" sz="7200" spc="-72" dirty="0" err="1">
                <a:solidFill>
                  <a:srgbClr val="0048CD"/>
                </a:solidFill>
                <a:latin typeface="Muli Bold"/>
              </a:rPr>
              <a:t>igast</a:t>
            </a:r>
            <a:r>
              <a:rPr lang="en-US" sz="7200" spc="-72" dirty="0">
                <a:solidFill>
                  <a:srgbClr val="0048CD"/>
                </a:solidFill>
                <a:latin typeface="Muli Bold"/>
              </a:rPr>
              <a:t> </a:t>
            </a:r>
            <a:r>
              <a:rPr lang="en-US" sz="7200" spc="-72" dirty="0" err="1">
                <a:solidFill>
                  <a:srgbClr val="0048CD"/>
                </a:solidFill>
                <a:latin typeface="Muli Bold"/>
              </a:rPr>
              <a:t>grupist</a:t>
            </a:r>
            <a:r>
              <a:rPr lang="en-US" sz="7200" spc="-72" dirty="0">
                <a:solidFill>
                  <a:srgbClr val="0048CD"/>
                </a:solidFill>
                <a:latin typeface="Muli Bold"/>
              </a:rPr>
              <a:t> </a:t>
            </a:r>
            <a:r>
              <a:rPr lang="en-US" sz="7200" spc="-72" dirty="0" err="1">
                <a:solidFill>
                  <a:srgbClr val="0048CD"/>
                </a:solidFill>
                <a:latin typeface="Muli Bold"/>
              </a:rPr>
              <a:t>üks</a:t>
            </a:r>
            <a:r>
              <a:rPr lang="en-US" sz="7200" spc="-72" dirty="0">
                <a:solidFill>
                  <a:srgbClr val="0048CD"/>
                </a:solidFill>
                <a:latin typeface="Muli Bold"/>
              </a:rPr>
              <a:t> </a:t>
            </a:r>
            <a:r>
              <a:rPr lang="en-US" sz="7200" spc="-72" dirty="0" err="1">
                <a:solidFill>
                  <a:srgbClr val="0048CD"/>
                </a:solidFill>
                <a:latin typeface="Muli Bold"/>
              </a:rPr>
              <a:t>mõte</a:t>
            </a:r>
            <a:endParaRPr lang="en-US" sz="7200" spc="-72" dirty="0">
              <a:solidFill>
                <a:srgbClr val="0048CD"/>
              </a:solidFill>
              <a:latin typeface="Muli Bold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334126" y="829571"/>
            <a:ext cx="8925174" cy="8627858"/>
            <a:chOff x="0" y="0"/>
            <a:chExt cx="3690051" cy="356712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690051" cy="3567128"/>
            </a:xfrm>
            <a:custGeom>
              <a:avLst/>
              <a:gdLst/>
              <a:ahLst/>
              <a:cxnLst/>
              <a:rect l="l" t="t" r="r" b="b"/>
              <a:pathLst>
                <a:path w="3690051" h="3567128">
                  <a:moveTo>
                    <a:pt x="3565591" y="3567128"/>
                  </a:moveTo>
                  <a:lnTo>
                    <a:pt x="124460" y="3567128"/>
                  </a:lnTo>
                  <a:cubicBezTo>
                    <a:pt x="55880" y="3567128"/>
                    <a:pt x="0" y="3511248"/>
                    <a:pt x="0" y="344266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65591" y="0"/>
                  </a:lnTo>
                  <a:cubicBezTo>
                    <a:pt x="3634171" y="0"/>
                    <a:pt x="3690051" y="55880"/>
                    <a:pt x="3690051" y="124460"/>
                  </a:cubicBezTo>
                  <a:lnTo>
                    <a:pt x="3690051" y="3442668"/>
                  </a:lnTo>
                  <a:cubicBezTo>
                    <a:pt x="3690051" y="3511248"/>
                    <a:pt x="3634171" y="3567128"/>
                    <a:pt x="3565591" y="3567128"/>
                  </a:cubicBezTo>
                  <a:close/>
                </a:path>
              </a:pathLst>
            </a:custGeom>
            <a:solidFill>
              <a:srgbClr val="0048CD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8975933" y="1434254"/>
            <a:ext cx="8072228" cy="7426129"/>
            <a:chOff x="0" y="-123825"/>
            <a:chExt cx="10762971" cy="9901505"/>
          </a:xfrm>
        </p:grpSpPr>
        <p:sp>
          <p:nvSpPr>
            <p:cNvPr id="6" name="TextBox 6"/>
            <p:cNvSpPr txBox="1"/>
            <p:nvPr/>
          </p:nvSpPr>
          <p:spPr>
            <a:xfrm>
              <a:off x="0" y="9140715"/>
              <a:ext cx="10762971" cy="6369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060"/>
                </a:lnSpc>
                <a:spcBef>
                  <a:spcPct val="0"/>
                </a:spcBef>
              </a:pPr>
              <a:endParaRPr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23825"/>
              <a:ext cx="10762971" cy="91114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9003"/>
                </a:lnSpc>
                <a:spcBef>
                  <a:spcPct val="0"/>
                </a:spcBef>
              </a:pPr>
              <a:endParaRPr dirty="0"/>
            </a:p>
            <a:p>
              <a:pPr>
                <a:lnSpc>
                  <a:spcPts val="9003"/>
                </a:lnSpc>
                <a:spcBef>
                  <a:spcPct val="0"/>
                </a:spcBef>
              </a:pPr>
              <a:endParaRPr dirty="0"/>
            </a:p>
            <a:p>
              <a:pPr>
                <a:lnSpc>
                  <a:spcPts val="9003"/>
                </a:lnSpc>
                <a:spcBef>
                  <a:spcPct val="0"/>
                </a:spcBef>
              </a:pPr>
              <a:r>
                <a:rPr lang="en-US" sz="643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Mis on </a:t>
              </a:r>
              <a:r>
                <a:rPr lang="en-US" sz="6431" dirty="0" err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kõige</a:t>
              </a:r>
              <a:r>
                <a:rPr lang="en-US" sz="643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 </a:t>
              </a:r>
              <a:r>
                <a:rPr lang="en-US" sz="6431" dirty="0" err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olulisem</a:t>
              </a:r>
              <a:r>
                <a:rPr lang="en-US" sz="643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 </a:t>
              </a:r>
              <a:r>
                <a:rPr lang="en-US" sz="6431" dirty="0" err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asi</a:t>
              </a:r>
              <a:r>
                <a:rPr lang="en-US" sz="643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, </a:t>
              </a:r>
              <a:r>
                <a:rPr lang="en-US" sz="6431" dirty="0" err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mida</a:t>
              </a:r>
              <a:r>
                <a:rPr lang="en-US" sz="643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 </a:t>
              </a:r>
              <a:r>
                <a:rPr lang="en-US" sz="6431" dirty="0" err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õnnestumiste</a:t>
              </a:r>
              <a:r>
                <a:rPr lang="en-US" sz="643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 </a:t>
              </a:r>
              <a:r>
                <a:rPr lang="en-US" sz="6431" dirty="0" err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jagami</a:t>
              </a:r>
              <a:r>
                <a:rPr lang="et-EE" sz="643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ses</a:t>
              </a:r>
              <a:r>
                <a:rPr lang="en-US" sz="643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t </a:t>
              </a:r>
              <a:r>
                <a:rPr lang="en-US" sz="6431" dirty="0" err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õppisite</a:t>
              </a:r>
              <a:r>
                <a:rPr lang="en-US" sz="643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uli Regular Bold"/>
                </a:rPr>
                <a:t>?</a:t>
              </a:r>
            </a:p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417827" y="5990220"/>
            <a:ext cx="2353017" cy="326808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107082" y="826219"/>
            <a:ext cx="3152218" cy="382087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852543" y="632486"/>
            <a:ext cx="2114947" cy="19669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144353" y="7687614"/>
            <a:ext cx="2114947" cy="19669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675927" y="1028700"/>
            <a:ext cx="11111696" cy="8229600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1144285" y="4885911"/>
            <a:ext cx="6485085" cy="4134570"/>
            <a:chOff x="0" y="76200"/>
            <a:chExt cx="8646780" cy="5512759"/>
          </a:xfrm>
        </p:grpSpPr>
        <p:sp>
          <p:nvSpPr>
            <p:cNvPr id="6" name="TextBox 6"/>
            <p:cNvSpPr txBox="1"/>
            <p:nvPr/>
          </p:nvSpPr>
          <p:spPr>
            <a:xfrm>
              <a:off x="0" y="76200"/>
              <a:ext cx="8646780" cy="27015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7920"/>
                </a:lnSpc>
              </a:pPr>
              <a:r>
                <a:rPr lang="en-US" sz="7200" spc="-72" dirty="0" err="1">
                  <a:solidFill>
                    <a:srgbClr val="0048CD"/>
                  </a:solidFill>
                  <a:latin typeface="Muli Bold"/>
                </a:rPr>
                <a:t>Tänu</a:t>
              </a:r>
              <a:r>
                <a:rPr lang="et-EE" sz="7200" spc="-72" dirty="0">
                  <a:solidFill>
                    <a:srgbClr val="0048CD"/>
                  </a:solidFill>
                  <a:latin typeface="Muli Bold"/>
                </a:rPr>
                <a:t> osalejatele</a:t>
              </a:r>
              <a:r>
                <a:rPr lang="en-US" sz="7200" spc="-72" dirty="0">
                  <a:solidFill>
                    <a:srgbClr val="0048CD"/>
                  </a:solidFill>
                  <a:latin typeface="Muli Bold"/>
                </a:rPr>
                <a:t>!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2618222"/>
              <a:ext cx="8646780" cy="6903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479"/>
                </a:lnSpc>
                <a:spcBef>
                  <a:spcPct val="0"/>
                </a:spcBef>
              </a:pPr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3758410"/>
              <a:ext cx="8646780" cy="6903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479"/>
                </a:lnSpc>
                <a:spcBef>
                  <a:spcPct val="0"/>
                </a:spcBef>
              </a:pPr>
              <a:r>
                <a:rPr lang="en-US" sz="3199">
                  <a:solidFill>
                    <a:srgbClr val="000000"/>
                  </a:solidFill>
                  <a:latin typeface="Muli Regular"/>
                </a:rPr>
                <a:t>viive.einfeldt@gmail.com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4898599"/>
              <a:ext cx="8646780" cy="6903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47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'i kujundu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149</Words>
  <Application>Microsoft Office PowerPoint</Application>
  <PresentationFormat>Custom</PresentationFormat>
  <Paragraphs>22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Muli Regular</vt:lpstr>
      <vt:lpstr>Arial</vt:lpstr>
      <vt:lpstr>Muli Regular Bold</vt:lpstr>
      <vt:lpstr>Muli Bold</vt:lpstr>
      <vt:lpstr>Calibri</vt:lpstr>
      <vt:lpstr>Muli Regular Italics</vt:lpstr>
      <vt:lpstr>Muli Bold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Õnnestumiste jagamine</dc:title>
  <dc:creator>Viive Einfeldt</dc:creator>
  <cp:lastModifiedBy>annerahn</cp:lastModifiedBy>
  <cp:revision>5</cp:revision>
  <dcterms:created xsi:type="dcterms:W3CDTF">2006-08-16T00:00:00Z</dcterms:created>
  <dcterms:modified xsi:type="dcterms:W3CDTF">2020-02-27T19:31:30Z</dcterms:modified>
  <dc:identifier>DADyw4hsnjI</dc:identifier>
</cp:coreProperties>
</file>