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38" r:id="rId3"/>
    <p:sldId id="439" r:id="rId4"/>
    <p:sldId id="441" r:id="rId5"/>
    <p:sldId id="483" r:id="rId6"/>
    <p:sldId id="486" r:id="rId7"/>
    <p:sldId id="453" r:id="rId8"/>
    <p:sldId id="467" r:id="rId9"/>
    <p:sldId id="469" r:id="rId10"/>
    <p:sldId id="507" r:id="rId11"/>
    <p:sldId id="471" r:id="rId12"/>
    <p:sldId id="456" r:id="rId13"/>
    <p:sldId id="489" r:id="rId14"/>
    <p:sldId id="492" r:id="rId15"/>
    <p:sldId id="491" r:id="rId16"/>
    <p:sldId id="493" r:id="rId17"/>
    <p:sldId id="487" r:id="rId18"/>
    <p:sldId id="494" r:id="rId19"/>
    <p:sldId id="495" r:id="rId20"/>
    <p:sldId id="473" r:id="rId21"/>
    <p:sldId id="474" r:id="rId22"/>
    <p:sldId id="496" r:id="rId23"/>
    <p:sldId id="497" r:id="rId24"/>
    <p:sldId id="475" r:id="rId25"/>
    <p:sldId id="477" r:id="rId26"/>
    <p:sldId id="479" r:id="rId27"/>
    <p:sldId id="501" r:id="rId28"/>
    <p:sldId id="480" r:id="rId29"/>
    <p:sldId id="452" r:id="rId30"/>
    <p:sldId id="433" r:id="rId31"/>
    <p:sldId id="430" r:id="rId32"/>
    <p:sldId id="431" r:id="rId33"/>
    <p:sldId id="502" r:id="rId34"/>
    <p:sldId id="503" r:id="rId35"/>
    <p:sldId id="504" r:id="rId36"/>
    <p:sldId id="505" r:id="rId37"/>
    <p:sldId id="506" r:id="rId38"/>
    <p:sldId id="387" r:id="rId39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6699"/>
    <a:srgbClr val="9C2B14"/>
    <a:srgbClr val="005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5" d="100"/>
          <a:sy n="65" d="100"/>
        </p:scale>
        <p:origin x="132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Vihi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4D59-4D5C-9E18-BA1CED4A254C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4D59-4D5C-9E18-BA1CED4A254C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4D59-4D5C-9E18-BA1CED4A254C}"/>
              </c:ext>
            </c:extLst>
          </c:dPt>
          <c:val>
            <c:numRef>
              <c:f>Leht1!$C$3:$C$60</c:f>
              <c:numCache>
                <c:formatCode>General</c:formatCode>
                <c:ptCount val="58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4.9000000000000004</c:v>
                </c:pt>
                <c:pt idx="4">
                  <c:v>4.9000000000000004</c:v>
                </c:pt>
                <c:pt idx="5">
                  <c:v>4.9000000000000004</c:v>
                </c:pt>
                <c:pt idx="6">
                  <c:v>4.9000000000000004</c:v>
                </c:pt>
                <c:pt idx="7">
                  <c:v>4.9000000000000004</c:v>
                </c:pt>
                <c:pt idx="8">
                  <c:v>4.9000000000000004</c:v>
                </c:pt>
                <c:pt idx="9">
                  <c:v>4.9000000000000004</c:v>
                </c:pt>
                <c:pt idx="10">
                  <c:v>4.9000000000000004</c:v>
                </c:pt>
                <c:pt idx="11">
                  <c:v>4.8</c:v>
                </c:pt>
                <c:pt idx="12">
                  <c:v>4.8</c:v>
                </c:pt>
                <c:pt idx="13">
                  <c:v>4.8</c:v>
                </c:pt>
                <c:pt idx="14">
                  <c:v>4.8</c:v>
                </c:pt>
                <c:pt idx="15">
                  <c:v>4.8</c:v>
                </c:pt>
                <c:pt idx="16">
                  <c:v>4.8</c:v>
                </c:pt>
                <c:pt idx="17">
                  <c:v>4.8</c:v>
                </c:pt>
                <c:pt idx="18">
                  <c:v>4.7</c:v>
                </c:pt>
                <c:pt idx="19">
                  <c:v>4.7</c:v>
                </c:pt>
                <c:pt idx="20">
                  <c:v>4.7</c:v>
                </c:pt>
                <c:pt idx="21">
                  <c:v>4.7</c:v>
                </c:pt>
                <c:pt idx="22">
                  <c:v>4.7</c:v>
                </c:pt>
                <c:pt idx="23">
                  <c:v>4.5999999999999996</c:v>
                </c:pt>
                <c:pt idx="24">
                  <c:v>4.5999999999999996</c:v>
                </c:pt>
                <c:pt idx="25">
                  <c:v>4.5999999999999996</c:v>
                </c:pt>
                <c:pt idx="26">
                  <c:v>4.5999999999999996</c:v>
                </c:pt>
                <c:pt idx="27">
                  <c:v>4.5999999999999996</c:v>
                </c:pt>
                <c:pt idx="28">
                  <c:v>4.5</c:v>
                </c:pt>
                <c:pt idx="29">
                  <c:v>4.5</c:v>
                </c:pt>
                <c:pt idx="30">
                  <c:v>4.5</c:v>
                </c:pt>
                <c:pt idx="31">
                  <c:v>4.5</c:v>
                </c:pt>
                <c:pt idx="32">
                  <c:v>4.4000000000000004</c:v>
                </c:pt>
                <c:pt idx="33">
                  <c:v>4.4000000000000004</c:v>
                </c:pt>
                <c:pt idx="34">
                  <c:v>4.4000000000000004</c:v>
                </c:pt>
                <c:pt idx="35">
                  <c:v>4.4000000000000004</c:v>
                </c:pt>
                <c:pt idx="36">
                  <c:v>4.3</c:v>
                </c:pt>
                <c:pt idx="37">
                  <c:v>4.2</c:v>
                </c:pt>
                <c:pt idx="38">
                  <c:v>4.2</c:v>
                </c:pt>
                <c:pt idx="39">
                  <c:v>4.2</c:v>
                </c:pt>
                <c:pt idx="40">
                  <c:v>4.0999999999999996</c:v>
                </c:pt>
                <c:pt idx="41">
                  <c:v>4.0999999999999996</c:v>
                </c:pt>
                <c:pt idx="42">
                  <c:v>4.0999999999999996</c:v>
                </c:pt>
                <c:pt idx="43">
                  <c:v>4.0999999999999996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3.9</c:v>
                </c:pt>
                <c:pt idx="48">
                  <c:v>3.9</c:v>
                </c:pt>
                <c:pt idx="49">
                  <c:v>3.9</c:v>
                </c:pt>
                <c:pt idx="50">
                  <c:v>3.9</c:v>
                </c:pt>
                <c:pt idx="51">
                  <c:v>3.9</c:v>
                </c:pt>
                <c:pt idx="52">
                  <c:v>3.8</c:v>
                </c:pt>
                <c:pt idx="53">
                  <c:v>3.8</c:v>
                </c:pt>
                <c:pt idx="54">
                  <c:v>3.8</c:v>
                </c:pt>
                <c:pt idx="55">
                  <c:v>3.7</c:v>
                </c:pt>
                <c:pt idx="56">
                  <c:v>3.5</c:v>
                </c:pt>
                <c:pt idx="57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59-4D5C-9E18-BA1CED4A2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axId val="86261760"/>
        <c:axId val="86263296"/>
      </c:barChart>
      <c:catAx>
        <c:axId val="86261760"/>
        <c:scaling>
          <c:orientation val="minMax"/>
        </c:scaling>
        <c:delete val="0"/>
        <c:axPos val="b"/>
        <c:majorTickMark val="out"/>
        <c:minorTickMark val="none"/>
        <c:tickLblPos val="nextTo"/>
        <c:crossAx val="86263296"/>
        <c:crosses val="autoZero"/>
        <c:auto val="1"/>
        <c:lblAlgn val="ctr"/>
        <c:lblOffset val="100"/>
        <c:noMultiLvlLbl val="0"/>
      </c:catAx>
      <c:valAx>
        <c:axId val="86263296"/>
        <c:scaling>
          <c:orientation val="minMax"/>
          <c:max val="6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261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973A3-223D-4B71-8318-72E652CCD137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C574B-FA8D-4B56-A146-4A821628D1F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94051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99EB2-F5AE-436F-B8C2-9D5068E6C209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E0AA6-2F8D-4985-B9FB-27D9E8DE784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0453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294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8294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1F8CCD21-7AF7-4EB7-B7F5-2C8A0D2D5059}" type="slidenum">
              <a:rPr lang="nb-NO" altLang="nb-NO" smtClean="0">
                <a:solidFill>
                  <a:schemeClr val="accent2"/>
                </a:solidFill>
                <a:cs typeface="Arial Unicode MS" pitchFamily="34" charset="-128"/>
              </a:rPr>
              <a:pPr algn="r">
                <a:spcBef>
                  <a:spcPct val="0"/>
                </a:spcBef>
              </a:pPr>
              <a:t>36</a:t>
            </a:fld>
            <a:endParaRPr lang="nb-NO" altLang="nb-NO" smtClean="0">
              <a:solidFill>
                <a:schemeClr val="accent2"/>
              </a:solidFill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995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6357328" cy="172819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717032"/>
            <a:ext cx="6400800" cy="86409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9"/>
          <a:stretch/>
        </p:blipFill>
        <p:spPr>
          <a:xfrm>
            <a:off x="0" y="2924944"/>
            <a:ext cx="7524328" cy="9663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051" y="4797152"/>
            <a:ext cx="2694437" cy="18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C353A2C4-828C-4222-8900-35E7CE283586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0" y="1196752"/>
            <a:ext cx="8632559" cy="2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47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1" y="5301208"/>
            <a:ext cx="7878973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80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0" y="1196752"/>
            <a:ext cx="8632559" cy="2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55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0" y="1196752"/>
            <a:ext cx="8632559" cy="2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25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0" y="1196752"/>
            <a:ext cx="8632559" cy="2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9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86187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00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973" y="6162772"/>
            <a:ext cx="983523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72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52541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A2C4-828C-4222-8900-35E7CE28358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28137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1868F-66D0-4303-B016-EF3C8869A4CA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3A2C4-828C-4222-8900-35E7CE283586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2514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5DA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3200" kern="1200">
          <a:solidFill>
            <a:srgbClr val="005DA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5DA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5DA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5DA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5DA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6357328" cy="1728192"/>
          </a:xfrm>
        </p:spPr>
        <p:txBody>
          <a:bodyPr>
            <a:normAutofit/>
          </a:bodyPr>
          <a:lstStyle/>
          <a:p>
            <a:r>
              <a:rPr lang="et-EE" b="1" dirty="0" smtClean="0"/>
              <a:t>Tartu Kivilinna Kooli lugu</a:t>
            </a:r>
            <a:endParaRPr lang="et-EE" dirty="0"/>
          </a:p>
        </p:txBody>
      </p:sp>
      <p:sp>
        <p:nvSpPr>
          <p:cNvPr id="4" name="Alapealkiri 3"/>
          <p:cNvSpPr>
            <a:spLocks noGrp="1"/>
          </p:cNvSpPr>
          <p:nvPr>
            <p:ph type="subTitle" idx="1"/>
          </p:nvPr>
        </p:nvSpPr>
        <p:spPr>
          <a:xfrm>
            <a:off x="827584" y="3933056"/>
            <a:ext cx="5925280" cy="1440160"/>
          </a:xfrm>
        </p:spPr>
        <p:txBody>
          <a:bodyPr>
            <a:normAutofit fontScale="92500" lnSpcReduction="20000"/>
          </a:bodyPr>
          <a:lstStyle/>
          <a:p>
            <a:r>
              <a:rPr lang="et-EE" dirty="0" smtClean="0"/>
              <a:t>Karin Lukk</a:t>
            </a:r>
          </a:p>
          <a:p>
            <a:r>
              <a:rPr lang="et-EE" dirty="0" smtClean="0"/>
              <a:t>Direktor</a:t>
            </a:r>
          </a:p>
          <a:p>
            <a:r>
              <a:rPr lang="et-EE" dirty="0" smtClean="0"/>
              <a:t>28.02.2020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9699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 smtClean="0"/>
              <a:t>Muutus kui normaalsus 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141168"/>
          </a:xfrm>
        </p:spPr>
        <p:txBody>
          <a:bodyPr>
            <a:normAutofit lnSpcReduction="10000"/>
          </a:bodyPr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Selleks, et paigal püsida, tuleb üsna kiiresti joosta (M. Laidmets)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Muutus kui aluspõhimõte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Vajadus muutusteks: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Haridussüsteem kui kiirtoit (</a:t>
            </a:r>
            <a:r>
              <a:rPr lang="et-EE" dirty="0" err="1" smtClean="0">
                <a:solidFill>
                  <a:schemeClr val="tx1"/>
                </a:solidFill>
              </a:rPr>
              <a:t>Sir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 err="1" smtClean="0">
                <a:solidFill>
                  <a:schemeClr val="tx1"/>
                </a:solidFill>
              </a:rPr>
              <a:t>Ken</a:t>
            </a:r>
            <a:r>
              <a:rPr lang="et-EE" dirty="0" smtClean="0">
                <a:solidFill>
                  <a:schemeClr val="tx1"/>
                </a:solidFill>
              </a:rPr>
              <a:t> Robinson): standardiseeritud, keskmisele orienteeritud, eesmärk info </a:t>
            </a:r>
            <a:r>
              <a:rPr lang="et-EE" dirty="0" err="1" smtClean="0">
                <a:solidFill>
                  <a:schemeClr val="tx1"/>
                </a:solidFill>
              </a:rPr>
              <a:t>meeldejätmine</a:t>
            </a:r>
            <a:r>
              <a:rPr lang="et-EE" dirty="0" smtClean="0">
                <a:solidFill>
                  <a:schemeClr val="tx1"/>
                </a:solidFill>
              </a:rPr>
              <a:t> ja teadmiste kontroll ainuõigete vastuste saamiseks, vähem rõhku teadmiste ühendamisel ja uue avastamisel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Elu koosneb muutustest ja tulevikus vajame teistsuguseid oskusi</a:t>
            </a:r>
          </a:p>
        </p:txBody>
      </p:sp>
    </p:spTree>
    <p:extLst>
      <p:ext uri="{BB962C8B-B14F-4D97-AF65-F5344CB8AC3E}">
        <p14:creationId xmlns:p14="http://schemas.microsoft.com/office/powerpoint/2010/main" val="347348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Miks vajame muutusi?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U.S. Department of Labor</a:t>
            </a:r>
            <a:r>
              <a:rPr lang="et-EE" dirty="0">
                <a:solidFill>
                  <a:schemeClr val="tx1"/>
                </a:solidFill>
              </a:rPr>
              <a:t>: </a:t>
            </a:r>
            <a:r>
              <a:rPr lang="et-EE" dirty="0" smtClean="0">
                <a:solidFill>
                  <a:schemeClr val="tx1"/>
                </a:solidFill>
              </a:rPr>
              <a:t>paarikümne aasta pärast on 38-aastasel </a:t>
            </a:r>
            <a:r>
              <a:rPr lang="et-EE" dirty="0">
                <a:solidFill>
                  <a:schemeClr val="tx1"/>
                </a:solidFill>
              </a:rPr>
              <a:t>inimesel </a:t>
            </a:r>
            <a:r>
              <a:rPr lang="et-EE" dirty="0" smtClean="0">
                <a:solidFill>
                  <a:schemeClr val="tx1"/>
                </a:solidFill>
              </a:rPr>
              <a:t>olnud </a:t>
            </a:r>
            <a:r>
              <a:rPr lang="et-EE" dirty="0">
                <a:solidFill>
                  <a:schemeClr val="tx1"/>
                </a:solidFill>
              </a:rPr>
              <a:t>10-14 töökohta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err="1">
                <a:solidFill>
                  <a:schemeClr val="tx1"/>
                </a:solidFill>
              </a:rPr>
              <a:t>The</a:t>
            </a:r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err="1">
                <a:solidFill>
                  <a:schemeClr val="tx1"/>
                </a:solidFill>
              </a:rPr>
              <a:t>Employment</a:t>
            </a:r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err="1">
                <a:solidFill>
                  <a:schemeClr val="tx1"/>
                </a:solidFill>
              </a:rPr>
              <a:t>Policy</a:t>
            </a:r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err="1">
                <a:solidFill>
                  <a:schemeClr val="tx1"/>
                </a:solidFill>
              </a:rPr>
              <a:t>Foundation</a:t>
            </a:r>
            <a:r>
              <a:rPr lang="et-EE" dirty="0">
                <a:solidFill>
                  <a:schemeClr val="tx1"/>
                </a:solidFill>
              </a:rPr>
              <a:t>: 80% meid tulevikus ähvardavast tööjõupuudusest on seotud oskuste puudulikkusega – eelkõige interdistsiplinaarsed oskused</a:t>
            </a:r>
          </a:p>
          <a:p>
            <a:r>
              <a:rPr lang="et-EE" dirty="0">
                <a:solidFill>
                  <a:schemeClr val="tx1"/>
                </a:solidFill>
              </a:rPr>
              <a:t> IBM: </a:t>
            </a:r>
            <a:r>
              <a:rPr lang="fi-FI" dirty="0" err="1">
                <a:solidFill>
                  <a:schemeClr val="tx1"/>
                </a:solidFill>
              </a:rPr>
              <a:t>tulevikus</a:t>
            </a:r>
            <a:r>
              <a:rPr lang="fi-FI" dirty="0">
                <a:solidFill>
                  <a:schemeClr val="tx1"/>
                </a:solidFill>
              </a:rPr>
              <a:t> edukas </a:t>
            </a:r>
            <a:r>
              <a:rPr lang="fi-FI" dirty="0" err="1">
                <a:solidFill>
                  <a:schemeClr val="tx1"/>
                </a:solidFill>
              </a:rPr>
              <a:t>olemiseks</a:t>
            </a:r>
            <a:r>
              <a:rPr lang="fi-FI" dirty="0">
                <a:solidFill>
                  <a:schemeClr val="tx1"/>
                </a:solidFill>
              </a:rPr>
              <a:t> on </a:t>
            </a:r>
            <a:r>
              <a:rPr lang="fi-FI" dirty="0" err="1">
                <a:solidFill>
                  <a:schemeClr val="tx1"/>
                </a:solidFill>
              </a:rPr>
              <a:t>kõige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olulisem</a:t>
            </a:r>
            <a:r>
              <a:rPr lang="fi-FI" dirty="0">
                <a:solidFill>
                  <a:schemeClr val="tx1"/>
                </a:solidFill>
              </a:rPr>
              <a:t> </a:t>
            </a:r>
            <a:r>
              <a:rPr lang="fi-FI" dirty="0" err="1">
                <a:solidFill>
                  <a:schemeClr val="tx1"/>
                </a:solidFill>
              </a:rPr>
              <a:t>kompetents</a:t>
            </a:r>
            <a:r>
              <a:rPr lang="fi-FI" dirty="0">
                <a:solidFill>
                  <a:schemeClr val="tx1"/>
                </a:solidFill>
              </a:rPr>
              <a:t> </a:t>
            </a:r>
            <a:r>
              <a:rPr lang="fi-FI" dirty="0" err="1">
                <a:solidFill>
                  <a:schemeClr val="tx1"/>
                </a:solidFill>
              </a:rPr>
              <a:t>loovus</a:t>
            </a:r>
            <a:r>
              <a:rPr lang="et-EE" dirty="0">
                <a:solidFill>
                  <a:schemeClr val="tx1"/>
                </a:solidFill>
              </a:rPr>
              <a:t> -  oskus leida uusi seoseid, mõista tervikut, muuta seniseid käitumismustreid jne</a:t>
            </a:r>
          </a:p>
          <a:p>
            <a:r>
              <a:rPr lang="et-EE" dirty="0">
                <a:solidFill>
                  <a:schemeClr val="tx1"/>
                </a:solidFill>
              </a:rPr>
              <a:t>Maailm läheb keerulisemaks – pähe õpitud teadmiste olulisus väheneb,  olulisemaks saab info selekteerimine ja kasutamine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0444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49796" y="188640"/>
            <a:ext cx="8062664" cy="1143000"/>
          </a:xfrm>
        </p:spPr>
        <p:txBody>
          <a:bodyPr/>
          <a:lstStyle/>
          <a:p>
            <a:r>
              <a:rPr lang="et-EE" sz="3200" dirty="0" smtClean="0"/>
              <a:t>Ootused tänasele haridusele ehk </a:t>
            </a:r>
            <a:br>
              <a:rPr lang="et-EE" sz="3200" dirty="0" smtClean="0"/>
            </a:br>
            <a:r>
              <a:rPr lang="et-EE" sz="3200" dirty="0" smtClean="0"/>
              <a:t>Eesti elukestva õppe strateegia 2020 </a:t>
            </a:r>
            <a:endParaRPr lang="et-EE" sz="32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622299" y="1484784"/>
            <a:ext cx="7990656" cy="4752528"/>
          </a:xfrm>
        </p:spPr>
        <p:txBody>
          <a:bodyPr/>
          <a:lstStyle/>
          <a:p>
            <a:pPr marL="0" indent="0">
              <a:buNone/>
            </a:pPr>
            <a:r>
              <a:rPr lang="et-EE" dirty="0" smtClean="0"/>
              <a:t> </a:t>
            </a:r>
            <a:r>
              <a:rPr lang="et-EE" sz="2800" u="sng" dirty="0" smtClean="0">
                <a:solidFill>
                  <a:schemeClr val="tx1"/>
                </a:solidFill>
              </a:rPr>
              <a:t>Eesmärgid: </a:t>
            </a:r>
          </a:p>
          <a:p>
            <a:r>
              <a:rPr lang="et-EE" sz="2800" dirty="0" smtClean="0">
                <a:solidFill>
                  <a:schemeClr val="tx1"/>
                </a:solidFill>
              </a:rPr>
              <a:t> </a:t>
            </a:r>
            <a:r>
              <a:rPr lang="et-EE" sz="2800" b="1" dirty="0" smtClean="0">
                <a:solidFill>
                  <a:srgbClr val="FF0000"/>
                </a:solidFill>
              </a:rPr>
              <a:t>Muutunud õpikäsitus</a:t>
            </a:r>
          </a:p>
          <a:p>
            <a:r>
              <a:rPr lang="et-EE" sz="2800" dirty="0" smtClean="0">
                <a:solidFill>
                  <a:schemeClr val="tx1"/>
                </a:solidFill>
              </a:rPr>
              <a:t> Pädevad ja motiveeritud õpetajad ning koolijuhid</a:t>
            </a:r>
          </a:p>
          <a:p>
            <a:r>
              <a:rPr lang="et-EE" sz="2800" dirty="0" smtClean="0">
                <a:solidFill>
                  <a:schemeClr val="tx1"/>
                </a:solidFill>
              </a:rPr>
              <a:t> Elukestva õppe võimaluste ja töömaailma vajaduste vastavus</a:t>
            </a:r>
          </a:p>
          <a:p>
            <a:r>
              <a:rPr lang="et-EE" sz="2800" dirty="0" smtClean="0">
                <a:solidFill>
                  <a:schemeClr val="tx1"/>
                </a:solidFill>
              </a:rPr>
              <a:t> Digipööre elukestvas õppes</a:t>
            </a:r>
          </a:p>
          <a:p>
            <a:r>
              <a:rPr lang="et-EE" sz="2800" dirty="0" smtClean="0">
                <a:solidFill>
                  <a:schemeClr val="tx1"/>
                </a:solidFill>
              </a:rPr>
              <a:t> Võrdsed võimalused elukestvaks õppeks ja õppes osaluse kasv</a:t>
            </a:r>
            <a:endParaRPr lang="et-EE" sz="2800" dirty="0" smtClean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9774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48072"/>
          </a:xfrm>
        </p:spPr>
        <p:txBody>
          <a:bodyPr>
            <a:normAutofit/>
          </a:bodyPr>
          <a:lstStyle/>
          <a:p>
            <a:r>
              <a:rPr lang="et-E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t-E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uutuste valdkonnad meie koolis</a:t>
            </a:r>
            <a:endParaRPr lang="et-E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4"/>
          </a:xfrm>
        </p:spPr>
        <p:txBody>
          <a:bodyPr>
            <a:normAutofit fontScale="92500" lnSpcReduction="20000"/>
          </a:bodyPr>
          <a:lstStyle/>
          <a:p>
            <a:r>
              <a:rPr lang="et-EE" dirty="0" smtClean="0">
                <a:solidFill>
                  <a:schemeClr val="tx1"/>
                </a:solidFill>
              </a:rPr>
              <a:t>Muutused </a:t>
            </a:r>
            <a:r>
              <a:rPr lang="et-EE" b="1" dirty="0" smtClean="0">
                <a:solidFill>
                  <a:schemeClr val="tx1"/>
                </a:solidFill>
              </a:rPr>
              <a:t>JUHTIMISES</a:t>
            </a:r>
            <a:r>
              <a:rPr lang="et-EE" dirty="0" smtClean="0">
                <a:solidFill>
                  <a:schemeClr val="tx1"/>
                </a:solidFill>
              </a:rPr>
              <a:t> – jagatud juhtimine (iga pereliige kannab vastutust!)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Teistmoodi </a:t>
            </a:r>
            <a:r>
              <a:rPr lang="et-EE" b="1" dirty="0" smtClean="0">
                <a:solidFill>
                  <a:schemeClr val="tx1"/>
                </a:solidFill>
              </a:rPr>
              <a:t>PROTSESS:  </a:t>
            </a:r>
            <a:r>
              <a:rPr lang="et-EE" dirty="0" err="1" smtClean="0">
                <a:solidFill>
                  <a:schemeClr val="tx1"/>
                </a:solidFill>
              </a:rPr>
              <a:t>üldpädevused</a:t>
            </a:r>
            <a:r>
              <a:rPr lang="et-EE" dirty="0" smtClean="0">
                <a:solidFill>
                  <a:schemeClr val="tx1"/>
                </a:solidFill>
              </a:rPr>
              <a:t>, seosed, </a:t>
            </a:r>
            <a:r>
              <a:rPr lang="et-EE" dirty="0" err="1" smtClean="0">
                <a:solidFill>
                  <a:schemeClr val="tx1"/>
                </a:solidFill>
              </a:rPr>
              <a:t>lõiming</a:t>
            </a:r>
            <a:endParaRPr lang="et-EE" dirty="0">
              <a:solidFill>
                <a:schemeClr val="tx1"/>
              </a:solidFill>
            </a:endParaRPr>
          </a:p>
          <a:p>
            <a:r>
              <a:rPr lang="et-EE" b="1" dirty="0" smtClean="0">
                <a:solidFill>
                  <a:schemeClr val="tx1"/>
                </a:solidFill>
              </a:rPr>
              <a:t> Muutuv ÕPIKESKKOND – </a:t>
            </a:r>
            <a:r>
              <a:rPr lang="et-EE" dirty="0" smtClean="0">
                <a:solidFill>
                  <a:schemeClr val="tx1"/>
                </a:solidFill>
              </a:rPr>
              <a:t>klassiruumi liigutamine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b="1" dirty="0" smtClean="0">
                <a:solidFill>
                  <a:schemeClr val="tx1"/>
                </a:solidFill>
              </a:rPr>
              <a:t>HINDAMINE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– </a:t>
            </a:r>
            <a:r>
              <a:rPr lang="et-EE" dirty="0" smtClean="0">
                <a:solidFill>
                  <a:schemeClr val="tx1"/>
                </a:solidFill>
              </a:rPr>
              <a:t>oluline </a:t>
            </a:r>
            <a:r>
              <a:rPr lang="et-EE" b="1" dirty="0" smtClean="0">
                <a:solidFill>
                  <a:schemeClr val="tx1"/>
                </a:solidFill>
              </a:rPr>
              <a:t>motiveerida </a:t>
            </a:r>
            <a:r>
              <a:rPr lang="et-EE" dirty="0" smtClean="0">
                <a:solidFill>
                  <a:schemeClr val="tx1"/>
                </a:solidFill>
              </a:rPr>
              <a:t>õppima! </a:t>
            </a:r>
            <a:endParaRPr lang="et-EE" dirty="0">
              <a:solidFill>
                <a:schemeClr val="tx1"/>
              </a:solidFill>
            </a:endParaRPr>
          </a:p>
          <a:p>
            <a:pPr lvl="1"/>
            <a:r>
              <a:rPr lang="et-EE" dirty="0">
                <a:solidFill>
                  <a:schemeClr val="tx1"/>
                </a:solidFill>
              </a:rPr>
              <a:t>faktiteadmiste ja pädevuste suhe</a:t>
            </a:r>
          </a:p>
          <a:p>
            <a:pPr marL="0" indent="0">
              <a:buNone/>
            </a:pPr>
            <a:r>
              <a:rPr lang="et-EE" b="1" dirty="0" smtClean="0"/>
              <a:t>VÕTMESÕNA</a:t>
            </a:r>
            <a:r>
              <a:rPr lang="et-EE" dirty="0" smtClean="0"/>
              <a:t>: </a:t>
            </a:r>
            <a:r>
              <a:rPr lang="et-EE" strike="sngStrike" dirty="0" smtClean="0">
                <a:solidFill>
                  <a:schemeClr val="tx1"/>
                </a:solidFill>
              </a:rPr>
              <a:t>Kvalifitseeritud</a:t>
            </a:r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b="1" dirty="0" smtClean="0">
                <a:solidFill>
                  <a:schemeClr val="tx1"/>
                </a:solidFill>
              </a:rPr>
              <a:t>Mõjusad</a:t>
            </a:r>
            <a:r>
              <a:rPr lang="et-EE" dirty="0" smtClean="0">
                <a:solidFill>
                  <a:schemeClr val="tx1"/>
                </a:solidFill>
              </a:rPr>
              <a:t> õpetajad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kõige tugevam õppuri tulemuslikkuse mõjutegur on õpetaja: usaldus õpetaja suhtes = usaldus kooli suhtes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38% õpetajate tegevus ei taga tänapäeva kooli ees seisvate ülesannete täitmist (TALIS)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Vajame </a:t>
            </a:r>
            <a:r>
              <a:rPr lang="et-EE" b="1" dirty="0" smtClean="0">
                <a:solidFill>
                  <a:schemeClr val="tx1"/>
                </a:solidFill>
              </a:rPr>
              <a:t>ENNASTJUHTIVAT </a:t>
            </a:r>
            <a:r>
              <a:rPr lang="et-EE" dirty="0" smtClean="0">
                <a:solidFill>
                  <a:schemeClr val="tx1"/>
                </a:solidFill>
              </a:rPr>
              <a:t>ÕPETAJAT!</a:t>
            </a:r>
            <a:endParaRPr lang="et-E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t-EE" sz="2000" i="1" dirty="0" smtClean="0">
                <a:solidFill>
                  <a:schemeClr val="tx1"/>
                </a:solidFill>
              </a:rPr>
              <a:t>				</a:t>
            </a:r>
            <a:r>
              <a:rPr lang="et-EE" sz="2000" i="1" dirty="0" err="1" smtClean="0">
                <a:solidFill>
                  <a:schemeClr val="tx1"/>
                </a:solidFill>
              </a:rPr>
              <a:t>Andrew</a:t>
            </a:r>
            <a:r>
              <a:rPr lang="et-EE" sz="2000" i="1" dirty="0" smtClean="0">
                <a:solidFill>
                  <a:schemeClr val="tx1"/>
                </a:solidFill>
              </a:rPr>
              <a:t> </a:t>
            </a:r>
            <a:r>
              <a:rPr lang="et-EE" sz="2000" i="1" dirty="0">
                <a:solidFill>
                  <a:schemeClr val="tx1"/>
                </a:solidFill>
              </a:rPr>
              <a:t>J. </a:t>
            </a:r>
            <a:r>
              <a:rPr lang="et-EE" sz="2000" i="1" dirty="0" err="1">
                <a:solidFill>
                  <a:schemeClr val="tx1"/>
                </a:solidFill>
              </a:rPr>
              <a:t>Rotherham</a:t>
            </a:r>
            <a:r>
              <a:rPr lang="et-EE" sz="2000" i="1" dirty="0">
                <a:solidFill>
                  <a:schemeClr val="tx1"/>
                </a:solidFill>
              </a:rPr>
              <a:t> ja Daniel </a:t>
            </a:r>
            <a:r>
              <a:rPr lang="et-EE" sz="2000" i="1" dirty="0" err="1" smtClean="0">
                <a:solidFill>
                  <a:schemeClr val="tx1"/>
                </a:solidFill>
              </a:rPr>
              <a:t>Willingham</a:t>
            </a:r>
            <a:endParaRPr lang="et-EE" sz="2000" i="1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t-E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1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Muutused juhtimises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Jagatud juhtimine (</a:t>
            </a:r>
            <a:r>
              <a:rPr lang="et-EE" i="1" dirty="0" err="1" smtClean="0">
                <a:solidFill>
                  <a:schemeClr val="tx1"/>
                </a:solidFill>
              </a:rPr>
              <a:t>distributed</a:t>
            </a:r>
            <a:r>
              <a:rPr lang="et-EE" i="1" dirty="0" smtClean="0">
                <a:solidFill>
                  <a:schemeClr val="tx1"/>
                </a:solidFill>
              </a:rPr>
              <a:t> </a:t>
            </a:r>
            <a:r>
              <a:rPr lang="et-EE" i="1" dirty="0" err="1" smtClean="0">
                <a:solidFill>
                  <a:schemeClr val="tx1"/>
                </a:solidFill>
              </a:rPr>
              <a:t>leadership</a:t>
            </a:r>
            <a:r>
              <a:rPr lang="et-EE" dirty="0" smtClean="0">
                <a:solidFill>
                  <a:schemeClr val="tx1"/>
                </a:solidFill>
              </a:rPr>
              <a:t>): erinevate juhtimisülesannete andmine võimalikult paljudele koolipere liikmetele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Ainegruppide juhid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Õpetajate professionaalsete õpikogukondade juhid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Konkreetsete ülesannete juhid (töörühmad, teemanädalad, traditsioonilised üritused, koolielu olulised etapid, jne) </a:t>
            </a:r>
          </a:p>
        </p:txBody>
      </p:sp>
    </p:spTree>
    <p:extLst>
      <p:ext uri="{BB962C8B-B14F-4D97-AF65-F5344CB8AC3E}">
        <p14:creationId xmlns:p14="http://schemas.microsoft.com/office/powerpoint/2010/main" val="3047462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 idx="4294967295"/>
          </p:nvPr>
        </p:nvSpPr>
        <p:spPr>
          <a:xfrm>
            <a:off x="611560" y="1772816"/>
            <a:ext cx="8229600" cy="1143000"/>
          </a:xfrm>
        </p:spPr>
        <p:txBody>
          <a:bodyPr/>
          <a:lstStyle/>
          <a:p>
            <a:r>
              <a:rPr lang="et-EE" b="1" dirty="0" smtClean="0"/>
              <a:t>TEISTMOODI ÕPPEPROTSESS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246467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Üldpädevused</a:t>
            </a:r>
            <a:endParaRPr lang="et-E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683568" y="1628800"/>
            <a:ext cx="8280920" cy="4608512"/>
          </a:xfrm>
        </p:spPr>
        <p:txBody>
          <a:bodyPr>
            <a:normAutofit fontScale="92500" lnSpcReduction="20000"/>
          </a:bodyPr>
          <a:lstStyle/>
          <a:p>
            <a:r>
              <a:rPr lang="et-EE" dirty="0" smtClean="0">
                <a:solidFill>
                  <a:schemeClr val="tx1"/>
                </a:solidFill>
              </a:rPr>
              <a:t>Kultuuri- ja väärtuspädevus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Sotsiaalne ja kodanikupädevus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Enesemääratluspädevus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Õpipädevus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Suhtluspädevus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Matemaatika-</a:t>
            </a:r>
            <a:r>
              <a:rPr lang="et-EE" dirty="0">
                <a:solidFill>
                  <a:schemeClr val="tx1"/>
                </a:solidFill>
              </a:rPr>
              <a:t>, loodusteaduste ja tehnoloogiaalane pädevus </a:t>
            </a:r>
            <a:endParaRPr lang="et-EE" dirty="0" smtClean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Ettevõtlikkuspädevus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Digipädevus</a:t>
            </a:r>
          </a:p>
          <a:p>
            <a:pPr marL="0" indent="0">
              <a:buNone/>
            </a:pPr>
            <a:r>
              <a:rPr lang="et-EE" dirty="0">
                <a:solidFill>
                  <a:schemeClr val="tx1"/>
                </a:solidFill>
              </a:rPr>
              <a:t>	</a:t>
            </a:r>
            <a:r>
              <a:rPr lang="et-EE" dirty="0" smtClean="0">
                <a:solidFill>
                  <a:schemeClr val="tx1"/>
                </a:solidFill>
              </a:rPr>
              <a:t>		</a:t>
            </a:r>
            <a:r>
              <a:rPr lang="et-EE" sz="2100" dirty="0" smtClean="0">
                <a:solidFill>
                  <a:schemeClr val="tx1"/>
                </a:solidFill>
              </a:rPr>
              <a:t>(Põhikooli/Gümnaasiumi riiklik õppekava § 4)</a:t>
            </a:r>
            <a:endParaRPr lang="et-EE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3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Rühm 40"/>
          <p:cNvGrpSpPr/>
          <p:nvPr/>
        </p:nvGrpSpPr>
        <p:grpSpPr>
          <a:xfrm>
            <a:off x="323528" y="137970"/>
            <a:ext cx="8725308" cy="6720030"/>
            <a:chOff x="323528" y="171510"/>
            <a:chExt cx="8725308" cy="6720030"/>
          </a:xfrm>
        </p:grpSpPr>
        <p:sp>
          <p:nvSpPr>
            <p:cNvPr id="5" name="Ovaal 4"/>
            <p:cNvSpPr/>
            <p:nvPr/>
          </p:nvSpPr>
          <p:spPr>
            <a:xfrm>
              <a:off x="3527884" y="171510"/>
              <a:ext cx="3960440" cy="18722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grpSp>
          <p:nvGrpSpPr>
            <p:cNvPr id="22" name="Rühm 21"/>
            <p:cNvGrpSpPr/>
            <p:nvPr/>
          </p:nvGrpSpPr>
          <p:grpSpPr>
            <a:xfrm>
              <a:off x="323528" y="387534"/>
              <a:ext cx="2808312" cy="1656184"/>
              <a:chOff x="323528" y="387534"/>
              <a:chExt cx="2808312" cy="1656184"/>
            </a:xfrm>
          </p:grpSpPr>
          <p:sp>
            <p:nvSpPr>
              <p:cNvPr id="6" name="Ovaal 5"/>
              <p:cNvSpPr/>
              <p:nvPr/>
            </p:nvSpPr>
            <p:spPr>
              <a:xfrm>
                <a:off x="323528" y="387534"/>
                <a:ext cx="2808312" cy="165618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9552" y="892460"/>
                <a:ext cx="23042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t-EE" sz="3600" b="1" dirty="0" err="1"/>
                  <a:t>C</a:t>
                </a:r>
                <a:r>
                  <a:rPr lang="et-EE" sz="3600" b="1" dirty="0" err="1" smtClean="0"/>
                  <a:t>reativity</a:t>
                </a:r>
                <a:endParaRPr lang="et-EE" sz="3600" b="1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421662" y="507449"/>
              <a:ext cx="22392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t-EE" sz="3600" b="1" dirty="0" err="1" smtClean="0"/>
                <a:t>Critical</a:t>
              </a:r>
              <a:r>
                <a:rPr lang="et-EE" sz="3600" b="1" dirty="0" smtClean="0"/>
                <a:t> </a:t>
              </a:r>
              <a:r>
                <a:rPr lang="et-EE" sz="3600" b="1" dirty="0" err="1" smtClean="0"/>
                <a:t>thinking</a:t>
              </a:r>
              <a:endParaRPr lang="et-EE" sz="3600" b="1" dirty="0"/>
            </a:p>
          </p:txBody>
        </p:sp>
        <p:grpSp>
          <p:nvGrpSpPr>
            <p:cNvPr id="25" name="Rühm 24"/>
            <p:cNvGrpSpPr/>
            <p:nvPr/>
          </p:nvGrpSpPr>
          <p:grpSpPr>
            <a:xfrm>
              <a:off x="5376428" y="4523614"/>
              <a:ext cx="3672408" cy="2016224"/>
              <a:chOff x="5076056" y="4538108"/>
              <a:chExt cx="3672408" cy="2016224"/>
            </a:xfrm>
          </p:grpSpPr>
          <p:sp>
            <p:nvSpPr>
              <p:cNvPr id="7" name="Ovaal 6"/>
              <p:cNvSpPr/>
              <p:nvPr/>
            </p:nvSpPr>
            <p:spPr>
              <a:xfrm>
                <a:off x="5076056" y="4538108"/>
                <a:ext cx="3672408" cy="20162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508104" y="5166705"/>
                <a:ext cx="31508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t-EE" sz="3600" b="1" dirty="0" err="1" smtClean="0"/>
                  <a:t>Cooperation</a:t>
                </a:r>
                <a:endParaRPr lang="et-EE" sz="3600" b="1" dirty="0"/>
              </a:p>
            </p:txBody>
          </p:sp>
        </p:grpSp>
        <p:grpSp>
          <p:nvGrpSpPr>
            <p:cNvPr id="24" name="Rühm 23"/>
            <p:cNvGrpSpPr/>
            <p:nvPr/>
          </p:nvGrpSpPr>
          <p:grpSpPr>
            <a:xfrm>
              <a:off x="1332148" y="4904304"/>
              <a:ext cx="3456384" cy="1987236"/>
              <a:chOff x="323528" y="4538108"/>
              <a:chExt cx="3456384" cy="1987236"/>
            </a:xfrm>
          </p:grpSpPr>
          <p:sp>
            <p:nvSpPr>
              <p:cNvPr id="4" name="Ovaal 3"/>
              <p:cNvSpPr/>
              <p:nvPr/>
            </p:nvSpPr>
            <p:spPr>
              <a:xfrm>
                <a:off x="323528" y="4538108"/>
                <a:ext cx="3456384" cy="19872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75347" y="4889705"/>
                <a:ext cx="255274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t-EE" sz="3600" b="1" dirty="0" err="1" smtClean="0"/>
                  <a:t>Communi-cation</a:t>
                </a:r>
                <a:endParaRPr lang="et-EE" sz="3600" b="1" dirty="0"/>
              </a:p>
            </p:txBody>
          </p:sp>
        </p:grpSp>
        <p:grpSp>
          <p:nvGrpSpPr>
            <p:cNvPr id="23" name="Rühm 22"/>
            <p:cNvGrpSpPr/>
            <p:nvPr/>
          </p:nvGrpSpPr>
          <p:grpSpPr>
            <a:xfrm>
              <a:off x="2672602" y="1916832"/>
              <a:ext cx="3791379" cy="3093713"/>
              <a:chOff x="2377123" y="1803955"/>
              <a:chExt cx="3791379" cy="3093713"/>
            </a:xfrm>
          </p:grpSpPr>
          <p:sp>
            <p:nvSpPr>
              <p:cNvPr id="8" name="Ovaal 7"/>
              <p:cNvSpPr/>
              <p:nvPr/>
            </p:nvSpPr>
            <p:spPr>
              <a:xfrm>
                <a:off x="2663734" y="2069436"/>
                <a:ext cx="3328174" cy="2479896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681304" y="2543114"/>
                <a:ext cx="2804489" cy="1559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t-EE" sz="3200" b="1" dirty="0" smtClean="0"/>
                  <a:t>„4+2 C-d“ /</a:t>
                </a:r>
              </a:p>
              <a:p>
                <a:pPr algn="ctr"/>
                <a:r>
                  <a:rPr lang="et-EE" sz="3200" b="1" dirty="0" smtClean="0"/>
                  <a:t>21. sajandi oskused</a:t>
                </a:r>
                <a:endParaRPr lang="et-EE" sz="3200" b="1" dirty="0"/>
              </a:p>
            </p:txBody>
          </p:sp>
          <p:cxnSp>
            <p:nvCxnSpPr>
              <p:cNvPr id="15" name="Sirgkonnektor 14"/>
              <p:cNvCxnSpPr/>
              <p:nvPr/>
            </p:nvCxnSpPr>
            <p:spPr>
              <a:xfrm>
                <a:off x="2377123" y="1803955"/>
                <a:ext cx="655381" cy="6994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irgkonnektor 18"/>
              <p:cNvCxnSpPr/>
              <p:nvPr/>
            </p:nvCxnSpPr>
            <p:spPr>
              <a:xfrm>
                <a:off x="5676712" y="4102193"/>
                <a:ext cx="491790" cy="42421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irgkonnektor 20"/>
              <p:cNvCxnSpPr/>
              <p:nvPr/>
            </p:nvCxnSpPr>
            <p:spPr>
              <a:xfrm flipH="1">
                <a:off x="2807137" y="4295886"/>
                <a:ext cx="450735" cy="60178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Sirgkonnektor 19"/>
          <p:cNvCxnSpPr/>
          <p:nvPr/>
        </p:nvCxnSpPr>
        <p:spPr>
          <a:xfrm flipV="1">
            <a:off x="5647068" y="2043718"/>
            <a:ext cx="437100" cy="399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37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Rühm 40"/>
          <p:cNvGrpSpPr/>
          <p:nvPr/>
        </p:nvGrpSpPr>
        <p:grpSpPr>
          <a:xfrm>
            <a:off x="323528" y="137970"/>
            <a:ext cx="8725308" cy="6720030"/>
            <a:chOff x="323528" y="171510"/>
            <a:chExt cx="8725308" cy="6720030"/>
          </a:xfrm>
        </p:grpSpPr>
        <p:sp>
          <p:nvSpPr>
            <p:cNvPr id="5" name="Ovaal 4"/>
            <p:cNvSpPr/>
            <p:nvPr/>
          </p:nvSpPr>
          <p:spPr>
            <a:xfrm>
              <a:off x="3527884" y="171510"/>
              <a:ext cx="3960440" cy="18722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grpSp>
          <p:nvGrpSpPr>
            <p:cNvPr id="22" name="Rühm 21"/>
            <p:cNvGrpSpPr/>
            <p:nvPr/>
          </p:nvGrpSpPr>
          <p:grpSpPr>
            <a:xfrm>
              <a:off x="323528" y="387534"/>
              <a:ext cx="2808312" cy="1656184"/>
              <a:chOff x="323528" y="387534"/>
              <a:chExt cx="2808312" cy="1656184"/>
            </a:xfrm>
          </p:grpSpPr>
          <p:sp>
            <p:nvSpPr>
              <p:cNvPr id="6" name="Ovaal 5"/>
              <p:cNvSpPr/>
              <p:nvPr/>
            </p:nvSpPr>
            <p:spPr>
              <a:xfrm>
                <a:off x="323528" y="387534"/>
                <a:ext cx="2808312" cy="165618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27584" y="892460"/>
                <a:ext cx="20162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t-EE" sz="3600" b="1" dirty="0" smtClean="0"/>
                  <a:t>Loovus</a:t>
                </a:r>
                <a:endParaRPr lang="et-EE" sz="3600" b="1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421662" y="507449"/>
              <a:ext cx="22392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t-EE" sz="3600" b="1" dirty="0" smtClean="0"/>
                <a:t>Kriitiline mõtlemine</a:t>
              </a:r>
              <a:endParaRPr lang="et-EE" sz="3600" b="1" dirty="0"/>
            </a:p>
          </p:txBody>
        </p:sp>
        <p:grpSp>
          <p:nvGrpSpPr>
            <p:cNvPr id="25" name="Rühm 24"/>
            <p:cNvGrpSpPr/>
            <p:nvPr/>
          </p:nvGrpSpPr>
          <p:grpSpPr>
            <a:xfrm>
              <a:off x="5376428" y="4523614"/>
              <a:ext cx="3672408" cy="2016224"/>
              <a:chOff x="5076056" y="4538108"/>
              <a:chExt cx="3672408" cy="2016224"/>
            </a:xfrm>
          </p:grpSpPr>
          <p:sp>
            <p:nvSpPr>
              <p:cNvPr id="7" name="Ovaal 6"/>
              <p:cNvSpPr/>
              <p:nvPr/>
            </p:nvSpPr>
            <p:spPr>
              <a:xfrm>
                <a:off x="5076056" y="4538108"/>
                <a:ext cx="3672408" cy="20162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9418" y="5166705"/>
                <a:ext cx="2799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t-EE" sz="3600" b="1" dirty="0" smtClean="0"/>
                  <a:t>Koostöö</a:t>
                </a:r>
                <a:endParaRPr lang="et-EE" sz="3600" b="1" dirty="0"/>
              </a:p>
            </p:txBody>
          </p:sp>
        </p:grpSp>
        <p:grpSp>
          <p:nvGrpSpPr>
            <p:cNvPr id="24" name="Rühm 23"/>
            <p:cNvGrpSpPr/>
            <p:nvPr/>
          </p:nvGrpSpPr>
          <p:grpSpPr>
            <a:xfrm>
              <a:off x="1332148" y="4904304"/>
              <a:ext cx="3456384" cy="1987236"/>
              <a:chOff x="323528" y="4538108"/>
              <a:chExt cx="3456384" cy="1987236"/>
            </a:xfrm>
          </p:grpSpPr>
          <p:sp>
            <p:nvSpPr>
              <p:cNvPr id="4" name="Ovaal 3"/>
              <p:cNvSpPr/>
              <p:nvPr/>
            </p:nvSpPr>
            <p:spPr>
              <a:xfrm>
                <a:off x="323528" y="4538108"/>
                <a:ext cx="3456384" cy="19872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75347" y="4889705"/>
                <a:ext cx="255274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t-EE" sz="3600" b="1" dirty="0" err="1" smtClean="0"/>
                  <a:t>Kommuni-katsioon</a:t>
                </a:r>
                <a:endParaRPr lang="et-EE" sz="3600" b="1" dirty="0"/>
              </a:p>
            </p:txBody>
          </p:sp>
        </p:grpSp>
        <p:grpSp>
          <p:nvGrpSpPr>
            <p:cNvPr id="23" name="Rühm 22"/>
            <p:cNvGrpSpPr/>
            <p:nvPr/>
          </p:nvGrpSpPr>
          <p:grpSpPr>
            <a:xfrm>
              <a:off x="2672602" y="1916832"/>
              <a:ext cx="3791379" cy="3093713"/>
              <a:chOff x="2377123" y="1803955"/>
              <a:chExt cx="3791379" cy="3093713"/>
            </a:xfrm>
          </p:grpSpPr>
          <p:sp>
            <p:nvSpPr>
              <p:cNvPr id="8" name="Ovaal 7"/>
              <p:cNvSpPr/>
              <p:nvPr/>
            </p:nvSpPr>
            <p:spPr>
              <a:xfrm>
                <a:off x="2663734" y="2069436"/>
                <a:ext cx="3328174" cy="2479896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681304" y="2543114"/>
                <a:ext cx="2804489" cy="1559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t-EE" sz="3200" b="1" dirty="0" smtClean="0"/>
                  <a:t>„4+2 C-d“ /</a:t>
                </a:r>
              </a:p>
              <a:p>
                <a:pPr algn="ctr"/>
                <a:r>
                  <a:rPr lang="et-EE" sz="3200" b="1" dirty="0" smtClean="0"/>
                  <a:t>21. sajandi oskused</a:t>
                </a:r>
                <a:endParaRPr lang="et-EE" sz="3200" b="1" dirty="0"/>
              </a:p>
            </p:txBody>
          </p:sp>
          <p:cxnSp>
            <p:nvCxnSpPr>
              <p:cNvPr id="15" name="Sirgkonnektor 14"/>
              <p:cNvCxnSpPr/>
              <p:nvPr/>
            </p:nvCxnSpPr>
            <p:spPr>
              <a:xfrm>
                <a:off x="2377123" y="1803955"/>
                <a:ext cx="655381" cy="6994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irgkonnektor 18"/>
              <p:cNvCxnSpPr/>
              <p:nvPr/>
            </p:nvCxnSpPr>
            <p:spPr>
              <a:xfrm>
                <a:off x="5676712" y="4102193"/>
                <a:ext cx="491790" cy="42421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irgkonnektor 20"/>
              <p:cNvCxnSpPr/>
              <p:nvPr/>
            </p:nvCxnSpPr>
            <p:spPr>
              <a:xfrm flipH="1">
                <a:off x="2807137" y="4295886"/>
                <a:ext cx="450735" cy="60178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Sirgkonnektor 19"/>
          <p:cNvCxnSpPr/>
          <p:nvPr/>
        </p:nvCxnSpPr>
        <p:spPr>
          <a:xfrm flipV="1">
            <a:off x="5647068" y="2043718"/>
            <a:ext cx="437100" cy="399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1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et-EE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 </a:t>
            </a:r>
            <a:r>
              <a:rPr lang="et-E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t-EE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ajandi oskused laiemalt</a:t>
            </a:r>
            <a:endParaRPr lang="et-EE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 lnSpcReduction="10000"/>
          </a:bodyPr>
          <a:lstStyle/>
          <a:p>
            <a:pPr fontAlgn="base"/>
            <a:r>
              <a:rPr lang="et-EE" b="1" dirty="0" smtClean="0">
                <a:solidFill>
                  <a:schemeClr val="tx1"/>
                </a:solidFill>
              </a:rPr>
              <a:t>Õppimise ja innovatsiooni oskused 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Loovus ja innovatsioon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Kriitiline mõtlemine ja probleemide lahendamine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Kommunikatsioon ja koostöö </a:t>
            </a:r>
            <a:r>
              <a:rPr lang="en-US" dirty="0">
                <a:solidFill>
                  <a:schemeClr val="tx1"/>
                </a:solidFill>
              </a:rPr>
              <a:t> </a:t>
            </a:r>
          </a:p>
          <a:p>
            <a:pPr fontAlgn="base"/>
            <a:r>
              <a:rPr lang="et-EE" b="1" dirty="0" smtClean="0">
                <a:solidFill>
                  <a:schemeClr val="tx1"/>
                </a:solidFill>
              </a:rPr>
              <a:t>Informatsiooni, meedia ja tehnoloogiaalased oskused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Infomaailma kirjaoskus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Meedia kirjaoskus</a:t>
            </a:r>
          </a:p>
          <a:p>
            <a:pPr lvl="1" fontAlgn="base"/>
            <a:r>
              <a:rPr lang="et-EE" b="1" dirty="0" smtClean="0">
                <a:solidFill>
                  <a:schemeClr val="tx1"/>
                </a:solidFill>
              </a:rPr>
              <a:t>IKT-alane kirjaoskus</a:t>
            </a:r>
          </a:p>
          <a:p>
            <a:pPr fontAlgn="base"/>
            <a:r>
              <a:rPr lang="et-EE" b="1" dirty="0" smtClean="0">
                <a:solidFill>
                  <a:schemeClr val="tx1"/>
                </a:solidFill>
              </a:rPr>
              <a:t>Elulised ja karjäärialased oskused</a:t>
            </a:r>
            <a:endParaRPr lang="en-US" dirty="0">
              <a:solidFill>
                <a:schemeClr val="tx1"/>
              </a:solidFill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299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t-EE" dirty="0" smtClean="0"/>
              <a:t>      </a:t>
            </a:r>
            <a:r>
              <a:rPr lang="et-EE" sz="4000" dirty="0" smtClean="0"/>
              <a:t>Õpitsoonid ja -etapid uues õpikäsituses</a:t>
            </a:r>
            <a:r>
              <a:rPr lang="et-EE" sz="2200" dirty="0" smtClean="0"/>
              <a:t>				</a:t>
            </a:r>
            <a:endParaRPr lang="et-EE" sz="2200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2"/>
          </p:nvPr>
        </p:nvSpPr>
        <p:spPr>
          <a:xfrm>
            <a:off x="395536" y="1628800"/>
            <a:ext cx="4101852" cy="4824535"/>
          </a:xfrm>
        </p:spPr>
        <p:txBody>
          <a:bodyPr>
            <a:normAutofit/>
          </a:bodyPr>
          <a:lstStyle/>
          <a:p>
            <a:r>
              <a:rPr lang="et-EE" sz="3600" b="1" dirty="0" smtClean="0">
                <a:solidFill>
                  <a:schemeClr val="tx1"/>
                </a:solidFill>
              </a:rPr>
              <a:t> Interaktsioon</a:t>
            </a:r>
          </a:p>
          <a:p>
            <a:r>
              <a:rPr lang="et-EE" sz="3600" b="1" dirty="0" smtClean="0">
                <a:solidFill>
                  <a:schemeClr val="tx1"/>
                </a:solidFill>
              </a:rPr>
              <a:t> Infovahetus</a:t>
            </a:r>
          </a:p>
          <a:p>
            <a:r>
              <a:rPr lang="et-EE" sz="3600" b="1" dirty="0" smtClean="0">
                <a:solidFill>
                  <a:schemeClr val="tx1"/>
                </a:solidFill>
              </a:rPr>
              <a:t> Uurimine</a:t>
            </a:r>
          </a:p>
          <a:p>
            <a:r>
              <a:rPr lang="et-EE" sz="3600" b="1" dirty="0" smtClean="0">
                <a:solidFill>
                  <a:schemeClr val="tx1"/>
                </a:solidFill>
              </a:rPr>
              <a:t> Loomine</a:t>
            </a:r>
          </a:p>
          <a:p>
            <a:r>
              <a:rPr lang="et-EE" sz="3600" b="1" dirty="0" smtClean="0">
                <a:solidFill>
                  <a:schemeClr val="tx1"/>
                </a:solidFill>
              </a:rPr>
              <a:t> Esitlemine</a:t>
            </a:r>
          </a:p>
          <a:p>
            <a:r>
              <a:rPr lang="et-EE" sz="3600" b="1" dirty="0" smtClean="0">
                <a:solidFill>
                  <a:schemeClr val="tx1"/>
                </a:solidFill>
              </a:rPr>
              <a:t> Arendamine</a:t>
            </a:r>
          </a:p>
        </p:txBody>
      </p:sp>
      <p:sp>
        <p:nvSpPr>
          <p:cNvPr id="7" name="Ristkülik 6"/>
          <p:cNvSpPr/>
          <p:nvPr/>
        </p:nvSpPr>
        <p:spPr>
          <a:xfrm>
            <a:off x="4716016" y="1988840"/>
            <a:ext cx="4032448" cy="3888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8" name="TextBox 7"/>
          <p:cNvSpPr txBox="1"/>
          <p:nvPr/>
        </p:nvSpPr>
        <p:spPr>
          <a:xfrm>
            <a:off x="5292080" y="2780928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3000" b="1" dirty="0" smtClean="0"/>
              <a:t>ÜLDPÄDEVUSTE SAAVUTAMINE LÄBI ÕPIPROTSESSI</a:t>
            </a:r>
            <a:endParaRPr lang="et-EE" sz="3000" b="1" dirty="0"/>
          </a:p>
        </p:txBody>
      </p:sp>
      <p:cxnSp>
        <p:nvCxnSpPr>
          <p:cNvPr id="10" name="Sirgkonnektor 9"/>
          <p:cNvCxnSpPr/>
          <p:nvPr/>
        </p:nvCxnSpPr>
        <p:spPr>
          <a:xfrm>
            <a:off x="3598590" y="2016550"/>
            <a:ext cx="1008112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irgkonnektor 11"/>
          <p:cNvCxnSpPr/>
          <p:nvPr/>
        </p:nvCxnSpPr>
        <p:spPr>
          <a:xfrm>
            <a:off x="2987824" y="3305766"/>
            <a:ext cx="150956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irgkonnektor 13"/>
          <p:cNvCxnSpPr/>
          <p:nvPr/>
        </p:nvCxnSpPr>
        <p:spPr>
          <a:xfrm>
            <a:off x="3146360" y="3933056"/>
            <a:ext cx="1351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irgkonnektor 15"/>
          <p:cNvCxnSpPr/>
          <p:nvPr/>
        </p:nvCxnSpPr>
        <p:spPr>
          <a:xfrm>
            <a:off x="3503884" y="2666254"/>
            <a:ext cx="1041071" cy="570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irgkonnektor 17"/>
          <p:cNvCxnSpPr/>
          <p:nvPr/>
        </p:nvCxnSpPr>
        <p:spPr>
          <a:xfrm flipV="1">
            <a:off x="3146360" y="4365104"/>
            <a:ext cx="1351028" cy="252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irgkonnektor 19"/>
          <p:cNvCxnSpPr/>
          <p:nvPr/>
        </p:nvCxnSpPr>
        <p:spPr>
          <a:xfrm flipV="1">
            <a:off x="3598590" y="4869160"/>
            <a:ext cx="100811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19872" y="630932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i="1" dirty="0" err="1" smtClean="0"/>
              <a:t>The</a:t>
            </a:r>
            <a:r>
              <a:rPr lang="et-EE" i="1" dirty="0" smtClean="0"/>
              <a:t> </a:t>
            </a:r>
            <a:r>
              <a:rPr lang="et-EE" i="1" dirty="0" err="1" smtClean="0"/>
              <a:t>Future</a:t>
            </a:r>
            <a:r>
              <a:rPr lang="et-EE" i="1" dirty="0" smtClean="0"/>
              <a:t> </a:t>
            </a:r>
            <a:r>
              <a:rPr lang="et-EE" i="1" dirty="0" err="1" smtClean="0"/>
              <a:t>Classroom</a:t>
            </a:r>
            <a:r>
              <a:rPr lang="et-EE" i="1" dirty="0" smtClean="0"/>
              <a:t> </a:t>
            </a:r>
            <a:r>
              <a:rPr lang="et-EE" i="1" dirty="0" err="1" smtClean="0"/>
              <a:t>Lab</a:t>
            </a:r>
            <a:r>
              <a:rPr lang="et-EE" i="1" dirty="0" smtClean="0"/>
              <a:t> </a:t>
            </a:r>
            <a:r>
              <a:rPr lang="et-EE" i="1" dirty="0" err="1" smtClean="0"/>
              <a:t>by</a:t>
            </a:r>
            <a:r>
              <a:rPr lang="et-EE" i="1" dirty="0" smtClean="0"/>
              <a:t> </a:t>
            </a:r>
            <a:r>
              <a:rPr lang="et-EE" i="1" dirty="0" err="1" smtClean="0"/>
              <a:t>European</a:t>
            </a:r>
            <a:r>
              <a:rPr lang="et-EE" i="1" dirty="0" smtClean="0"/>
              <a:t> </a:t>
            </a:r>
            <a:r>
              <a:rPr lang="et-EE" i="1" dirty="0" err="1" smtClean="0"/>
              <a:t>Schoolnet</a:t>
            </a:r>
            <a:endParaRPr lang="et-EE" i="1" dirty="0"/>
          </a:p>
        </p:txBody>
      </p:sp>
    </p:spTree>
    <p:extLst>
      <p:ext uri="{BB962C8B-B14F-4D97-AF65-F5344CB8AC3E}">
        <p14:creationId xmlns:p14="http://schemas.microsoft.com/office/powerpoint/2010/main" val="135409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-108520" y="274638"/>
            <a:ext cx="9145016" cy="1143000"/>
          </a:xfrm>
        </p:spPr>
        <p:txBody>
          <a:bodyPr>
            <a:normAutofit fontScale="90000"/>
          </a:bodyPr>
          <a:lstStyle/>
          <a:p>
            <a:r>
              <a:rPr lang="et-EE" dirty="0" smtClean="0"/>
              <a:t>Täielikult lõimitud õpe ehk projektinädalad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4984"/>
          </a:xfrm>
        </p:spPr>
        <p:txBody>
          <a:bodyPr>
            <a:normAutofit fontScale="92500"/>
          </a:bodyPr>
          <a:lstStyle/>
          <a:p>
            <a:r>
              <a:rPr lang="et-EE" dirty="0" smtClean="0">
                <a:solidFill>
                  <a:schemeClr val="tx1"/>
                </a:solidFill>
              </a:rPr>
              <a:t> Kahel korral õppeaastas: pärast I ja IV perioodi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Kestus: 1 nädal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Õppimise keskmeks fookusteema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Õpilased töötavad meeskondadena 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Õpperuum </a:t>
            </a:r>
            <a:r>
              <a:rPr lang="et-EE" dirty="0">
                <a:solidFill>
                  <a:schemeClr val="tx1"/>
                </a:solidFill>
              </a:rPr>
              <a:t>võimalikult avatud </a:t>
            </a:r>
            <a:endParaRPr lang="et-EE" dirty="0" smtClean="0">
              <a:solidFill>
                <a:schemeClr val="tx1"/>
              </a:solidFill>
            </a:endParaRP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Väljundiks </a:t>
            </a:r>
            <a:r>
              <a:rPr lang="et-EE" dirty="0">
                <a:solidFill>
                  <a:schemeClr val="tx1"/>
                </a:solidFill>
              </a:rPr>
              <a:t>on alati LOOVÜLESANNE </a:t>
            </a:r>
          </a:p>
          <a:p>
            <a:pPr marL="0" indent="0">
              <a:buNone/>
            </a:pPr>
            <a:endParaRPr lang="et-EE" dirty="0"/>
          </a:p>
        </p:txBody>
      </p:sp>
      <p:pic>
        <p:nvPicPr>
          <p:cNvPr id="4" name="Pilt 3" descr="S:\Küllike\Muu\Projektinädal\Kodulehele_sve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t="5599" r="5358" b="30810"/>
          <a:stretch/>
        </p:blipFill>
        <p:spPr bwMode="auto">
          <a:xfrm>
            <a:off x="5931900" y="4797152"/>
            <a:ext cx="3212100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616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Ruumi mõju õppimisele</a:t>
            </a:r>
            <a:endParaRPr lang="et-E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Seotud kuju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728" y="4303389"/>
            <a:ext cx="6597055" cy="256589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ldiotsingu LEARNING ENVIRONMENT tulem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1"/>
            <a:ext cx="4210362" cy="280831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Pildiotsingu LEARNING ENVIRONMENT tulem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560783" cy="27903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Pildiotsingu LEARNING ENVIRONMENT tulem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90896"/>
            <a:ext cx="3672408" cy="244215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65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FF0000"/>
                </a:solidFill>
              </a:rPr>
              <a:t>Praktiline harjutus: Analüüsime ruumi</a:t>
            </a:r>
            <a:endParaRPr lang="et-EE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3" t="11341" r="22760" b="3940"/>
          <a:stretch/>
        </p:blipFill>
        <p:spPr bwMode="auto">
          <a:xfrm>
            <a:off x="395536" y="1412776"/>
            <a:ext cx="7632848" cy="521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21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arche\home\anne.orav\Downloads\20171020_0734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78" y="1022501"/>
            <a:ext cx="8556443" cy="481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021288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b="1" dirty="0" smtClean="0"/>
              <a:t>Avatud klassiruum Tartu Kivilinna Koolis</a:t>
            </a:r>
            <a:endParaRPr lang="et-EE" sz="2400" b="1" dirty="0"/>
          </a:p>
        </p:txBody>
      </p:sp>
    </p:spTree>
    <p:extLst>
      <p:ext uri="{BB962C8B-B14F-4D97-AF65-F5344CB8AC3E}">
        <p14:creationId xmlns:p14="http://schemas.microsoft.com/office/powerpoint/2010/main" val="344940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Uue õpikäsituse indikaatorid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Õpilane aktiivsem kui õpetaja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Klassiruumi paigutus muutub sageli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Tehnoloogia on protsessi loomulik osa 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Õpilane teab, mida ta õpib ja kuhu peab välja jõudma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Suur osakaal on rühma-, paaris- ja meeskonnatööl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Õpilane oskab tuua teemaga seotud elulisi näiteid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Õpilane loob ise midagi teema raames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Õpilasel on erinevaid valikuid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Õpilasel on tunnis huvitav</a:t>
            </a:r>
          </a:p>
        </p:txBody>
      </p:sp>
    </p:spTree>
    <p:extLst>
      <p:ext uri="{BB962C8B-B14F-4D97-AF65-F5344CB8AC3E}">
        <p14:creationId xmlns:p14="http://schemas.microsoft.com/office/powerpoint/2010/main" val="47473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Hindamine kui õppimise tugisüsteem</a:t>
            </a:r>
            <a:endParaRPr lang="et-EE" dirty="0"/>
          </a:p>
        </p:txBody>
      </p:sp>
      <p:pic>
        <p:nvPicPr>
          <p:cNvPr id="9218" name="Picture 2" descr="Pildiotsingu grading students tule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890789" cy="405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ldiotsingu grades tulem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333375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4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Õppimise hindamine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</a:t>
            </a:r>
            <a:r>
              <a:rPr lang="et-EE" dirty="0">
                <a:solidFill>
                  <a:schemeClr val="tx1"/>
                </a:solidFill>
              </a:rPr>
              <a:t>Hinnatakse lõpp-produkti</a:t>
            </a:r>
          </a:p>
          <a:p>
            <a:r>
              <a:rPr lang="et-EE" dirty="0">
                <a:solidFill>
                  <a:schemeClr val="tx1"/>
                </a:solidFill>
              </a:rPr>
              <a:t>Oluline kasutada erinevaid hindamismeetodeid ja –vahendeid</a:t>
            </a:r>
          </a:p>
          <a:p>
            <a:r>
              <a:rPr lang="et-EE" dirty="0">
                <a:solidFill>
                  <a:schemeClr val="tx1"/>
                </a:solidFill>
              </a:rPr>
              <a:t>Peab olema hästi planeeritud ja selgelt seotud õppekava õpitulemuste saavutatuse kirjeldamisega</a:t>
            </a:r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190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Hindamise üldpõhimõtted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484784"/>
            <a:ext cx="8579296" cy="5328592"/>
          </a:xfrm>
        </p:spPr>
        <p:txBody>
          <a:bodyPr>
            <a:normAutofit lnSpcReduction="10000"/>
          </a:bodyPr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Kokkuvõttev hindamine poolaasta kaupa 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I periood lõpeb õpilaste enesehindamisega – koostatud spetsiaalsed enesehinnangulehed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1.-3. klass sõnaline tagasiside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1. </a:t>
            </a:r>
            <a:r>
              <a:rPr lang="et-EE" dirty="0">
                <a:solidFill>
                  <a:schemeClr val="tx1"/>
                </a:solidFill>
              </a:rPr>
              <a:t>klassis rõhuasetus sotsiaalsetel oskustel ja õpiharjumuste </a:t>
            </a:r>
            <a:r>
              <a:rPr lang="et-EE" dirty="0" smtClean="0">
                <a:solidFill>
                  <a:schemeClr val="tx1"/>
                </a:solidFill>
              </a:rPr>
              <a:t>kujunemisel; hinnangu </a:t>
            </a:r>
            <a:r>
              <a:rPr lang="et-EE" dirty="0">
                <a:solidFill>
                  <a:schemeClr val="tx1"/>
                </a:solidFill>
              </a:rPr>
              <a:t>tunnistusel annavad nii õpetaja, õpilane kui lapsevanem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2</a:t>
            </a:r>
            <a:r>
              <a:rPr lang="et-EE" dirty="0">
                <a:solidFill>
                  <a:schemeClr val="tx1"/>
                </a:solidFill>
              </a:rPr>
              <a:t>. ja 3. klassis </a:t>
            </a:r>
            <a:r>
              <a:rPr lang="et-EE" dirty="0" smtClean="0">
                <a:solidFill>
                  <a:schemeClr val="tx1"/>
                </a:solidFill>
              </a:rPr>
              <a:t>on igal poolaastal erinev tunnistus – </a:t>
            </a:r>
            <a:r>
              <a:rPr lang="et-EE" dirty="0">
                <a:solidFill>
                  <a:schemeClr val="tx1"/>
                </a:solidFill>
              </a:rPr>
              <a:t>sõltub antud perioodi õpitulemustest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4.-9. klass eristav (A-F) ja mitteeristav ehk numbrivaba (A/MA) hindamine teatud ainetes</a:t>
            </a:r>
          </a:p>
          <a:p>
            <a:pPr marL="0" indent="0">
              <a:buNone/>
            </a:pP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Hindamise korraldus</a:t>
            </a:r>
            <a:endParaRPr lang="et-EE" dirty="0"/>
          </a:p>
        </p:txBody>
      </p:sp>
      <p:graphicFrame>
        <p:nvGraphicFramePr>
          <p:cNvPr id="9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064098"/>
              </p:ext>
            </p:extLst>
          </p:nvPr>
        </p:nvGraphicFramePr>
        <p:xfrm>
          <a:off x="395536" y="1556791"/>
          <a:ext cx="8568952" cy="518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t-EE" sz="1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</a:rPr>
                        <a:t>Kooliaste</a:t>
                      </a:r>
                      <a:endParaRPr lang="et-EE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Hindamine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9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t-EE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I kooliaste 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t-EE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1. – 3. klass 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Hinnangupõhine </a:t>
                      </a:r>
                      <a:r>
                        <a:rPr lang="et-EE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hindamine;</a:t>
                      </a:r>
                      <a:r>
                        <a:rPr lang="et-EE" sz="24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iga tunnistus konkreetse poolaasta õpitulemuste saavutatusele antud hinnangute põhjal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t-E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84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t-EE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II, III </a:t>
                      </a:r>
                      <a:r>
                        <a:rPr lang="et-EE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kooliaste 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t-EE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4. – </a:t>
                      </a:r>
                      <a:r>
                        <a:rPr lang="et-EE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9. </a:t>
                      </a:r>
                      <a:r>
                        <a:rPr lang="et-EE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klass 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Eristav </a:t>
                      </a:r>
                      <a:r>
                        <a:rPr lang="et-EE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hindamine tähtskaalal</a:t>
                      </a:r>
                      <a:r>
                        <a:rPr lang="et-EE" sz="24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A-F</a:t>
                      </a:r>
                      <a:r>
                        <a:rPr lang="et-EE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endParaRPr lang="et-EE" sz="2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Mitteeristav </a:t>
                      </a:r>
                      <a:r>
                        <a:rPr lang="et-EE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hindamine (A/MA): </a:t>
                      </a: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kehaline kasvatus, </a:t>
                      </a:r>
                      <a:r>
                        <a:rPr lang="et-EE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muusika</a:t>
                      </a: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, kunst, käsitöö ja kodundus, tehnoloogiaõpetus, inimeseõpetus, ühiskonnaõpetus </a:t>
                      </a:r>
                      <a:r>
                        <a:rPr lang="et-EE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ja informaatika </a:t>
                      </a:r>
                      <a:endParaRPr lang="et-EE" sz="2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"/>
                        <a:tabLst/>
                        <a:defRPr/>
                      </a:pPr>
                      <a:r>
                        <a:rPr lang="et-EE" sz="24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 perioodi lõpus toimub õpilaste enesehindamine enesehinnangulehtede alusel</a:t>
                      </a:r>
                      <a:r>
                        <a:rPr lang="et-EE" sz="2400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39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alkiri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Hindamine KED-programmis Rootsis</a:t>
            </a:r>
            <a:endParaRPr lang="et-EE" dirty="0"/>
          </a:p>
        </p:txBody>
      </p:sp>
      <p:sp>
        <p:nvSpPr>
          <p:cNvPr id="6" name="Sisu kohatäide 5"/>
          <p:cNvSpPr>
            <a:spLocks noGrp="1"/>
          </p:cNvSpPr>
          <p:nvPr>
            <p:ph idx="1"/>
          </p:nvPr>
        </p:nvSpPr>
        <p:spPr>
          <a:xfrm>
            <a:off x="1493658" y="5164549"/>
            <a:ext cx="6172200" cy="611360"/>
          </a:xfrm>
        </p:spPr>
        <p:txBody>
          <a:bodyPr>
            <a:normAutofit fontScale="47500" lnSpcReduction="20000"/>
          </a:bodyPr>
          <a:lstStyle/>
          <a:p>
            <a:endParaRPr lang="et-EE" dirty="0"/>
          </a:p>
          <a:p>
            <a:r>
              <a:rPr lang="et-EE" dirty="0"/>
              <a:t> </a:t>
            </a:r>
            <a:r>
              <a:rPr lang="et-EE" b="1" dirty="0" smtClean="0"/>
              <a:t>KED </a:t>
            </a:r>
            <a:r>
              <a:rPr lang="et-EE" dirty="0" err="1" smtClean="0"/>
              <a:t>Kunskapsskolan</a:t>
            </a:r>
            <a:r>
              <a:rPr lang="et-EE" dirty="0" smtClean="0"/>
              <a:t> </a:t>
            </a:r>
            <a:r>
              <a:rPr lang="et-EE" dirty="0" err="1" smtClean="0"/>
              <a:t>Education</a:t>
            </a:r>
            <a:r>
              <a:rPr lang="et-EE" dirty="0" smtClean="0"/>
              <a:t>; </a:t>
            </a:r>
            <a:r>
              <a:rPr lang="et-EE" dirty="0"/>
              <a:t>Christian </a:t>
            </a:r>
            <a:r>
              <a:rPr lang="et-EE" dirty="0" err="1" smtClean="0"/>
              <a:t>Wetell</a:t>
            </a:r>
            <a:r>
              <a:rPr lang="et-EE" dirty="0" smtClean="0"/>
              <a:t> &amp; Mats </a:t>
            </a:r>
            <a:r>
              <a:rPr lang="et-EE" dirty="0" err="1"/>
              <a:t>Barlow</a:t>
            </a:r>
            <a:endParaRPr lang="et-EE" dirty="0"/>
          </a:p>
        </p:txBody>
      </p:sp>
      <p:pic>
        <p:nvPicPr>
          <p:cNvPr id="2" name="Pilt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"/>
          <a:stretch/>
        </p:blipFill>
        <p:spPr>
          <a:xfrm>
            <a:off x="478047" y="1700808"/>
            <a:ext cx="8251181" cy="4579261"/>
          </a:xfrm>
          <a:prstGeom prst="rect">
            <a:avLst/>
          </a:prstGeom>
        </p:spPr>
      </p:pic>
      <p:sp>
        <p:nvSpPr>
          <p:cNvPr id="7" name="Sisu kohatäide 5"/>
          <p:cNvSpPr txBox="1">
            <a:spLocks/>
          </p:cNvSpPr>
          <p:nvPr/>
        </p:nvSpPr>
        <p:spPr>
          <a:xfrm>
            <a:off x="1259632" y="6165304"/>
            <a:ext cx="6172200" cy="61136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rgbClr val="005DA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5DA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5DA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5DA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5DA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t-EE" smtClean="0"/>
          </a:p>
          <a:p>
            <a:r>
              <a:rPr lang="et-EE" smtClean="0"/>
              <a:t> </a:t>
            </a:r>
            <a:r>
              <a:rPr lang="et-EE" b="1" smtClean="0"/>
              <a:t>KED </a:t>
            </a:r>
            <a:r>
              <a:rPr lang="et-EE" smtClean="0"/>
              <a:t>Kunskapsskolan Education; Christian Wetell &amp; Mats Barlow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3798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Õppimist toetav hindamine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 smtClean="0"/>
              <a:t> </a:t>
            </a:r>
            <a:r>
              <a:rPr lang="et-EE" dirty="0">
                <a:solidFill>
                  <a:schemeClr val="tx1"/>
                </a:solidFill>
              </a:rPr>
              <a:t>Õppimist toetavas hindamises võib eristada </a:t>
            </a:r>
            <a:r>
              <a:rPr lang="et-EE" b="1" dirty="0">
                <a:solidFill>
                  <a:schemeClr val="tx1"/>
                </a:solidFill>
              </a:rPr>
              <a:t>nelja põhielementi</a:t>
            </a:r>
            <a:r>
              <a:rPr lang="et-EE" dirty="0">
                <a:solidFill>
                  <a:schemeClr val="tx1"/>
                </a:solidFill>
              </a:rPr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t-EE" dirty="0">
                <a:solidFill>
                  <a:schemeClr val="tx1"/>
                </a:solidFill>
              </a:rPr>
              <a:t>1. õppija(te) hetketaseme määratlemine ja eesmärgistamine! – õpilane peab teadma, kuhu ta peab välja jõudma;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t-EE" dirty="0">
                <a:solidFill>
                  <a:schemeClr val="tx1"/>
                </a:solidFill>
              </a:rPr>
              <a:t>2. õppeprotsessi jälgimine, edasimineku kaardistamine;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t-EE" dirty="0">
                <a:solidFill>
                  <a:schemeClr val="tx1"/>
                </a:solidFill>
              </a:rPr>
              <a:t>3. </a:t>
            </a:r>
            <a:r>
              <a:rPr lang="et-EE" b="1" dirty="0">
                <a:solidFill>
                  <a:schemeClr val="tx1"/>
                </a:solidFill>
              </a:rPr>
              <a:t>tagasisidestamine</a:t>
            </a:r>
            <a:r>
              <a:rPr lang="et-EE" dirty="0">
                <a:solidFill>
                  <a:schemeClr val="tx1"/>
                </a:solidFill>
              </a:rPr>
              <a:t>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t-EE" dirty="0">
                <a:solidFill>
                  <a:schemeClr val="tx1"/>
                </a:solidFill>
              </a:rPr>
              <a:t>4. õppija(te) kaasamine hindamisprotsessi.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t-EE" sz="1275" dirty="0">
                <a:solidFill>
                  <a:schemeClr val="tx1"/>
                </a:solidFill>
              </a:rPr>
              <a:t>                                                                                                           (</a:t>
            </a:r>
            <a:r>
              <a:rPr lang="et-EE" sz="1275" dirty="0" err="1">
                <a:solidFill>
                  <a:schemeClr val="tx1"/>
                </a:solidFill>
              </a:rPr>
              <a:t>Heritage</a:t>
            </a:r>
            <a:r>
              <a:rPr lang="et-EE" sz="1275" dirty="0">
                <a:solidFill>
                  <a:schemeClr val="tx1"/>
                </a:solidFill>
              </a:rPr>
              <a:t> 2007)</a:t>
            </a:r>
          </a:p>
          <a:p>
            <a:pPr marL="0" indent="0">
              <a:spcBef>
                <a:spcPts val="0"/>
              </a:spcBef>
              <a:buNone/>
            </a:pPr>
            <a:endParaRPr lang="et-EE" sz="1275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54261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et-EE" dirty="0" smtClean="0"/>
              <a:t>Tagasiside koolile ehk </a:t>
            </a:r>
            <a:r>
              <a:rPr lang="et-EE" dirty="0" err="1" smtClean="0"/>
              <a:t>sisehindamine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Tagasisideküsimustikud õpilastele, lapsevanematele, õpetajatele ja kooli pidajale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Tasemetööd 1.-8. klassis: eesti keel, matemaatika, inglise keel (alates 3. kl)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Arengu- ja koostöövestlused: õpilane-õpetaja-lapsevanem ja õpetaja-juhtkonna esindaja (aluseks eneseanalüüsi küsimustik)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Osakondade aasta-aruanded: huvijuht, Õpiedukeskus, infojuht, ainekomisjonid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621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KÜSIMUSTIK ÕPILASTELE</a:t>
            </a:r>
            <a:endParaRPr lang="et-EE" dirty="0"/>
          </a:p>
        </p:txBody>
      </p:sp>
      <p:sp>
        <p:nvSpPr>
          <p:cNvPr id="5" name="Ristkülik 4"/>
          <p:cNvSpPr/>
          <p:nvPr/>
        </p:nvSpPr>
        <p:spPr>
          <a:xfrm>
            <a:off x="424111" y="2469654"/>
            <a:ext cx="37444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t-EE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ÜLDKÜSIMUSTIKUD</a:t>
            </a:r>
            <a:endParaRPr lang="et-EE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istkülik 5"/>
          <p:cNvSpPr/>
          <p:nvPr/>
        </p:nvSpPr>
        <p:spPr>
          <a:xfrm>
            <a:off x="4644008" y="2460129"/>
            <a:ext cx="38292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t-EE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AINEKÜSIMUSTIKUD</a:t>
            </a:r>
            <a:endParaRPr lang="et-EE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3072338"/>
            <a:ext cx="32763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/>
              <a:t>Koolielu üldisemalt puudutavad küsimused ning võimalus edastada koolile soove ja ettepanekuid koolielu paremaks muutmiseks</a:t>
            </a:r>
            <a:endParaRPr lang="et-EE" sz="2800" dirty="0"/>
          </a:p>
        </p:txBody>
      </p:sp>
      <p:cxnSp>
        <p:nvCxnSpPr>
          <p:cNvPr id="9" name="Sirge noolkonnektor 8"/>
          <p:cNvCxnSpPr/>
          <p:nvPr/>
        </p:nvCxnSpPr>
        <p:spPr>
          <a:xfrm flipH="1">
            <a:off x="2339752" y="1613198"/>
            <a:ext cx="648072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irge noolkonnektor 10"/>
          <p:cNvCxnSpPr/>
          <p:nvPr/>
        </p:nvCxnSpPr>
        <p:spPr>
          <a:xfrm>
            <a:off x="5472100" y="1484784"/>
            <a:ext cx="6840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32040" y="3128769"/>
            <a:ext cx="37804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/>
              <a:t>Kõikide ainete õpetajale personaalse tagasiside andmine õpetamise, suhete jms kohta ning lisaks võimalus vabas vormis tagasiside andmiseks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3336722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Aineküsimustikud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328592"/>
          </a:xfrm>
        </p:spPr>
        <p:txBody>
          <a:bodyPr>
            <a:normAutofit fontScale="70000" lnSpcReduction="20000"/>
          </a:bodyPr>
          <a:lstStyle/>
          <a:p>
            <a:r>
              <a:rPr lang="et-EE" dirty="0" smtClean="0"/>
              <a:t> </a:t>
            </a:r>
            <a:r>
              <a:rPr lang="et-EE" dirty="0">
                <a:solidFill>
                  <a:schemeClr val="tx1"/>
                </a:solidFill>
              </a:rPr>
              <a:t>Tunnid on huvitavad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õpetab arusaadavalt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Minu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suhted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õpetajaga</a:t>
            </a:r>
            <a:r>
              <a:rPr lang="fi-FI" dirty="0">
                <a:solidFill>
                  <a:schemeClr val="tx1"/>
                </a:solidFill>
              </a:rPr>
              <a:t> on </a:t>
            </a:r>
            <a:r>
              <a:rPr lang="fi-FI" dirty="0" err="1">
                <a:solidFill>
                  <a:schemeClr val="tx1"/>
                </a:solidFill>
              </a:rPr>
              <a:t>head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Tunnis</a:t>
            </a:r>
            <a:r>
              <a:rPr lang="fi-FI" dirty="0">
                <a:solidFill>
                  <a:schemeClr val="tx1"/>
                </a:solidFill>
              </a:rPr>
              <a:t> on </a:t>
            </a:r>
            <a:r>
              <a:rPr lang="fi-FI" dirty="0" err="1">
                <a:solidFill>
                  <a:schemeClr val="tx1"/>
                </a:solidFill>
              </a:rPr>
              <a:t>kord</a:t>
            </a:r>
            <a:r>
              <a:rPr lang="fi-FI" dirty="0">
                <a:solidFill>
                  <a:schemeClr val="tx1"/>
                </a:solidFill>
              </a:rPr>
              <a:t> ja </a:t>
            </a:r>
            <a:r>
              <a:rPr lang="fi-FI" dirty="0" err="1">
                <a:solidFill>
                  <a:schemeClr val="tx1"/>
                </a:solidFill>
              </a:rPr>
              <a:t>õpimeeleolu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Tundides kasutatakse digitegevusi 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selgitab, kuidas hinded kujunevad ehk hindamise põhimõtted on selged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hindab õiglaselt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leiab võimaluse eraldi õpetamiseks, kui mul ei ole mingi teema selge (ehk õpetajal on olemas konsultatsiooniaeg)</a:t>
            </a:r>
          </a:p>
          <a:p>
            <a:r>
              <a:rPr lang="et-EE" dirty="0">
                <a:solidFill>
                  <a:schemeClr val="tx1"/>
                </a:solidFill>
              </a:rPr>
              <a:t>Õpetaja leiab minu jaoks vajadusel võimaluse järelevastamiseks</a:t>
            </a:r>
          </a:p>
          <a:p>
            <a:r>
              <a:rPr lang="et-EE" dirty="0">
                <a:solidFill>
                  <a:schemeClr val="tx1"/>
                </a:solidFill>
              </a:rPr>
              <a:t>Tunnid algavad õigeaegselt</a:t>
            </a:r>
          </a:p>
          <a:p>
            <a:r>
              <a:rPr lang="et-EE" dirty="0">
                <a:solidFill>
                  <a:schemeClr val="tx1"/>
                </a:solidFill>
              </a:rPr>
              <a:t>Tunnid lõpevad õigeaegselt</a:t>
            </a:r>
          </a:p>
          <a:p>
            <a:r>
              <a:rPr lang="et-EE" dirty="0">
                <a:solidFill>
                  <a:schemeClr val="tx1"/>
                </a:solidFill>
              </a:rPr>
              <a:t>Kuidas hindad selle õppeaine tunde tervikuna?</a:t>
            </a:r>
          </a:p>
          <a:p>
            <a:r>
              <a:rPr lang="et-EE" dirty="0">
                <a:solidFill>
                  <a:schemeClr val="tx1"/>
                </a:solidFill>
              </a:rPr>
              <a:t>Kirjuta siia, kui soovid selle aine õpetamise kohta õpetajale veel midagi </a:t>
            </a:r>
            <a:r>
              <a:rPr lang="et-EE" dirty="0" smtClean="0">
                <a:solidFill>
                  <a:schemeClr val="tx1"/>
                </a:solidFill>
              </a:rPr>
              <a:t>lisada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9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Aineküsimustik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328592"/>
          </a:xfrm>
        </p:spPr>
        <p:txBody>
          <a:bodyPr>
            <a:normAutofit fontScale="70000" lnSpcReduction="20000"/>
          </a:bodyPr>
          <a:lstStyle/>
          <a:p>
            <a:r>
              <a:rPr lang="et-EE" dirty="0" smtClean="0"/>
              <a:t> </a:t>
            </a:r>
            <a:r>
              <a:rPr lang="et-EE" dirty="0">
                <a:solidFill>
                  <a:schemeClr val="tx1"/>
                </a:solidFill>
              </a:rPr>
              <a:t>Tunnid on huvitavad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õpetab arusaadavalt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Minu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suhted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õpetajaga</a:t>
            </a:r>
            <a:r>
              <a:rPr lang="fi-FI" dirty="0">
                <a:solidFill>
                  <a:schemeClr val="tx1"/>
                </a:solidFill>
              </a:rPr>
              <a:t> on </a:t>
            </a:r>
            <a:r>
              <a:rPr lang="fi-FI" dirty="0" err="1">
                <a:solidFill>
                  <a:schemeClr val="tx1"/>
                </a:solidFill>
              </a:rPr>
              <a:t>head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Tunnis</a:t>
            </a:r>
            <a:r>
              <a:rPr lang="fi-FI" dirty="0">
                <a:solidFill>
                  <a:schemeClr val="tx1"/>
                </a:solidFill>
              </a:rPr>
              <a:t> on </a:t>
            </a:r>
            <a:r>
              <a:rPr lang="fi-FI" dirty="0" err="1">
                <a:solidFill>
                  <a:schemeClr val="tx1"/>
                </a:solidFill>
              </a:rPr>
              <a:t>kord</a:t>
            </a:r>
            <a:r>
              <a:rPr lang="fi-FI" dirty="0">
                <a:solidFill>
                  <a:schemeClr val="tx1"/>
                </a:solidFill>
              </a:rPr>
              <a:t> ja </a:t>
            </a:r>
            <a:r>
              <a:rPr lang="fi-FI" dirty="0" err="1">
                <a:solidFill>
                  <a:schemeClr val="tx1"/>
                </a:solidFill>
              </a:rPr>
              <a:t>õpimeeleolu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Tundides kasutatakse digitegevusi 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selgitab, kuidas hinded kujunevad ehk hindamise põhimõtted on selged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hindab õiglaselt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</a:t>
            </a:r>
            <a:r>
              <a:rPr lang="et-EE" dirty="0">
                <a:solidFill>
                  <a:schemeClr val="tx1"/>
                </a:solidFill>
              </a:rPr>
              <a:t>Õpetaja leiab võimaluse eraldi õpetamiseks, kui mul ei ole mingi teema selge (ehk õpetajal on olemas konsultatsiooniaeg)</a:t>
            </a:r>
          </a:p>
          <a:p>
            <a:r>
              <a:rPr lang="et-EE" dirty="0">
                <a:solidFill>
                  <a:schemeClr val="tx1"/>
                </a:solidFill>
              </a:rPr>
              <a:t>Õpetaja leiab minu jaoks vajadusel võimaluse järelevastamiseks</a:t>
            </a:r>
          </a:p>
          <a:p>
            <a:r>
              <a:rPr lang="et-EE" dirty="0">
                <a:solidFill>
                  <a:schemeClr val="tx1"/>
                </a:solidFill>
              </a:rPr>
              <a:t>Tunnid algavad õigeaegselt</a:t>
            </a:r>
          </a:p>
          <a:p>
            <a:r>
              <a:rPr lang="et-EE" dirty="0">
                <a:solidFill>
                  <a:schemeClr val="tx1"/>
                </a:solidFill>
              </a:rPr>
              <a:t>Tunnid lõpevad õigeaegselt</a:t>
            </a:r>
          </a:p>
          <a:p>
            <a:r>
              <a:rPr lang="et-EE" b="1" dirty="0">
                <a:solidFill>
                  <a:schemeClr val="tx1"/>
                </a:solidFill>
              </a:rPr>
              <a:t>Kuidas hindad selle õppeaine tunde tervikuna?</a:t>
            </a:r>
          </a:p>
          <a:p>
            <a:r>
              <a:rPr lang="et-EE" dirty="0">
                <a:solidFill>
                  <a:schemeClr val="tx1"/>
                </a:solidFill>
              </a:rPr>
              <a:t>Kirjuta siia, kui soovid selle aine õpetamise kohta õpetajale veel midagi </a:t>
            </a:r>
            <a:r>
              <a:rPr lang="et-EE" dirty="0" smtClean="0">
                <a:solidFill>
                  <a:schemeClr val="tx1"/>
                </a:solidFill>
              </a:rPr>
              <a:t>lisada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t-EE" dirty="0" smtClean="0"/>
              <a:t>Üldhinnang konkreetse õpetaja tundidele</a:t>
            </a:r>
            <a:endParaRPr lang="et-EE" dirty="0"/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/>
          </p:nvPr>
        </p:nvGraphicFramePr>
        <p:xfrm>
          <a:off x="300037" y="1759743"/>
          <a:ext cx="8543925" cy="3338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90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600" dirty="0" smtClean="0"/>
              <a:t>Tagasiside õpetaja tööle</a:t>
            </a:r>
            <a:endParaRPr lang="et-EE" sz="36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1317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Professionaalsuse mõõdik =  õpetaja kutsestandard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Märksõnad: analüüsib arengut, avatud tagasisidele, hoiab end kursis uuendustega, koostööle pühenduv, otsib enesearengut, seab endale eesmärke, arendab </a:t>
            </a:r>
            <a:r>
              <a:rPr lang="et-EE" dirty="0" err="1" smtClean="0">
                <a:solidFill>
                  <a:schemeClr val="tx1"/>
                </a:solidFill>
              </a:rPr>
              <a:t>digikompetentsust</a:t>
            </a:r>
            <a:r>
              <a:rPr lang="et-EE" dirty="0" smtClean="0">
                <a:solidFill>
                  <a:schemeClr val="tx1"/>
                </a:solidFill>
              </a:rPr>
              <a:t>, jne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dirty="0" smtClean="0">
                <a:solidFill>
                  <a:schemeClr val="tx1"/>
                </a:solidFill>
              </a:rPr>
              <a:t>Koostöövestlused õpetajatega – aluseks õpetaja eneseanalüüs, mis on üles ehitatud kutsestandardi põhipunktidest lähtuvalt</a:t>
            </a:r>
          </a:p>
          <a:p>
            <a:pPr>
              <a:buFont typeface="Arial" panose="020B0604020202020204" pitchFamily="34" charset="0"/>
              <a:buChar char="•"/>
            </a:pPr>
            <a:endParaRPr lang="et-EE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1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ÕPETAJATE KOOSTÖÖ</a:t>
            </a:r>
            <a:endParaRPr lang="et-EE" dirty="0"/>
          </a:p>
        </p:txBody>
      </p:sp>
      <p:pic>
        <p:nvPicPr>
          <p:cNvPr id="1026" name="Picture 2" descr="Pildiotsingu COLLABORATION TEACHERS tule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5544616" cy="517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786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Õpetajate koostöö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Õpilaste kõrgete õpitulemustega riikides töötavad õpetajad üheskoos 15-25 tundi nädalas analüüsides ja planeerides õpetamisega seonduvat (Lõuna-Korea, Jaapan, Singapur); Soomes üks pärastlõuna nädalas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Hiinas ja Jaapanis on õpetajal nädalas eraldi „uuringutund“ – oma töö analüüsimiseks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Õpikogukonnad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7544" y="15577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t-EE" dirty="0" smtClean="0">
                <a:solidFill>
                  <a:schemeClr val="tx1"/>
                </a:solidFill>
              </a:rPr>
              <a:t> KOLLEKTIIVNE TARKUS	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Mitte igasugune </a:t>
            </a:r>
            <a:r>
              <a:rPr lang="et-EE" dirty="0">
                <a:solidFill>
                  <a:schemeClr val="tx1"/>
                </a:solidFill>
              </a:rPr>
              <a:t>õpetajate </a:t>
            </a:r>
            <a:r>
              <a:rPr lang="et-EE" dirty="0" smtClean="0">
                <a:solidFill>
                  <a:schemeClr val="tx1"/>
                </a:solidFill>
              </a:rPr>
              <a:t>kooslus ei ole veel õpikogukond</a:t>
            </a:r>
            <a:endParaRPr lang="et-EE" dirty="0">
              <a:solidFill>
                <a:schemeClr val="tx1"/>
              </a:solidFill>
            </a:endParaRPr>
          </a:p>
          <a:p>
            <a:r>
              <a:rPr lang="et-EE" dirty="0" smtClean="0">
                <a:solidFill>
                  <a:schemeClr val="tx1"/>
                </a:solidFill>
              </a:rPr>
              <a:t> Süsteemne </a:t>
            </a:r>
            <a:r>
              <a:rPr lang="et-EE" dirty="0">
                <a:solidFill>
                  <a:schemeClr val="tx1"/>
                </a:solidFill>
              </a:rPr>
              <a:t>ja regulaarne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Kõiki </a:t>
            </a:r>
            <a:r>
              <a:rPr lang="et-EE" dirty="0">
                <a:solidFill>
                  <a:schemeClr val="tx1"/>
                </a:solidFill>
              </a:rPr>
              <a:t>õpetajaid hõlmav</a:t>
            </a:r>
          </a:p>
          <a:p>
            <a:r>
              <a:rPr lang="et-EE" dirty="0" smtClean="0">
                <a:solidFill>
                  <a:schemeClr val="tx1"/>
                </a:solidFill>
              </a:rPr>
              <a:t> Reaalne </a:t>
            </a:r>
            <a:r>
              <a:rPr lang="et-EE" dirty="0">
                <a:solidFill>
                  <a:schemeClr val="tx1"/>
                </a:solidFill>
              </a:rPr>
              <a:t>toetus õpilaste õppimisele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ÜHINE ANALÜÜS ja MUUTUS ÕPETAJA TEGEVUSES</a:t>
            </a:r>
            <a:endParaRPr lang="et-EE" dirty="0">
              <a:solidFill>
                <a:schemeClr val="tx1"/>
              </a:solidFill>
            </a:endParaRPr>
          </a:p>
          <a:p>
            <a:pPr lvl="1"/>
            <a:r>
              <a:rPr lang="et-EE" dirty="0">
                <a:solidFill>
                  <a:schemeClr val="tx1"/>
                </a:solidFill>
              </a:rPr>
              <a:t>tulemused on reaalselt </a:t>
            </a:r>
            <a:r>
              <a:rPr lang="et-EE" dirty="0" smtClean="0">
                <a:solidFill>
                  <a:schemeClr val="tx1"/>
                </a:solidFill>
              </a:rPr>
              <a:t>nähtavad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8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823210" y="260648"/>
            <a:ext cx="7723948" cy="871633"/>
          </a:xfrm>
        </p:spPr>
        <p:txBody>
          <a:bodyPr/>
          <a:lstStyle/>
          <a:p>
            <a:r>
              <a:rPr lang="et-EE" dirty="0" smtClean="0"/>
              <a:t>Meie õpikogukonnad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7544" y="1320800"/>
            <a:ext cx="8435280" cy="5420568"/>
          </a:xfrm>
        </p:spPr>
        <p:txBody>
          <a:bodyPr>
            <a:normAutofit lnSpcReduction="10000"/>
          </a:bodyPr>
          <a:lstStyle/>
          <a:p>
            <a:pPr lvl="0"/>
            <a:r>
              <a:rPr lang="et-EE" dirty="0" smtClean="0">
                <a:solidFill>
                  <a:schemeClr val="tx1"/>
                </a:solidFill>
              </a:rPr>
              <a:t>Kõik kooli pedagoogilised töötajad jagunevad rühmadeks + tugimeeskond</a:t>
            </a:r>
          </a:p>
          <a:p>
            <a:pPr lvl="0"/>
            <a:r>
              <a:rPr lang="et-EE" dirty="0" smtClean="0">
                <a:solidFill>
                  <a:schemeClr val="tx1"/>
                </a:solidFill>
              </a:rPr>
              <a:t>Igal rühmal on oma juht</a:t>
            </a:r>
          </a:p>
          <a:p>
            <a:r>
              <a:rPr lang="et-EE" dirty="0">
                <a:solidFill>
                  <a:schemeClr val="tx1"/>
                </a:solidFill>
              </a:rPr>
              <a:t>Rühmad tuleb moodustada võimalikult ERINEVATEST õpetajatest  (õppeaine, </a:t>
            </a:r>
            <a:r>
              <a:rPr lang="et-EE" dirty="0" smtClean="0">
                <a:solidFill>
                  <a:schemeClr val="tx1"/>
                </a:solidFill>
              </a:rPr>
              <a:t>kooliaste, tööstaaž), </a:t>
            </a:r>
            <a:r>
              <a:rPr lang="et-EE" dirty="0">
                <a:solidFill>
                  <a:schemeClr val="tx1"/>
                </a:solidFill>
              </a:rPr>
              <a:t>et kujuneks suurem kasu </a:t>
            </a:r>
            <a:r>
              <a:rPr lang="et-EE" dirty="0" smtClean="0">
                <a:solidFill>
                  <a:schemeClr val="tx1"/>
                </a:solidFill>
              </a:rPr>
              <a:t>koostööst</a:t>
            </a:r>
            <a:endParaRPr lang="et-EE" dirty="0">
              <a:solidFill>
                <a:schemeClr val="tx1"/>
              </a:solidFill>
            </a:endParaRPr>
          </a:p>
          <a:p>
            <a:pPr lvl="0"/>
            <a:r>
              <a:rPr lang="et-EE" dirty="0" smtClean="0">
                <a:solidFill>
                  <a:schemeClr val="tx1"/>
                </a:solidFill>
              </a:rPr>
              <a:t>Koosolekud üle nädala (kaks korda kuus) </a:t>
            </a:r>
          </a:p>
          <a:p>
            <a:pPr lvl="0"/>
            <a:r>
              <a:rPr lang="et-EE" dirty="0" smtClean="0">
                <a:solidFill>
                  <a:schemeClr val="tx1"/>
                </a:solidFill>
              </a:rPr>
              <a:t>Koosolekuteks on eraldatud kindel aeg päevakavas (kell 14.00)</a:t>
            </a:r>
          </a:p>
          <a:p>
            <a:r>
              <a:rPr lang="et-EE" dirty="0">
                <a:solidFill>
                  <a:schemeClr val="tx1"/>
                </a:solidFill>
              </a:rPr>
              <a:t>Töösuunad: arendusküsimused + juhtumite lahendamine  </a:t>
            </a:r>
          </a:p>
          <a:p>
            <a:pPr marL="0" lvl="0" indent="0">
              <a:buNone/>
            </a:pPr>
            <a:endParaRPr lang="et-EE" dirty="0" smtClean="0">
              <a:solidFill>
                <a:schemeClr val="tx1"/>
              </a:solidFill>
            </a:endParaRPr>
          </a:p>
          <a:p>
            <a:pPr lvl="0"/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8076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Muud arendustegevused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79512" y="1417638"/>
            <a:ext cx="8856984" cy="5107706"/>
          </a:xfrm>
        </p:spPr>
        <p:txBody>
          <a:bodyPr>
            <a:noAutofit/>
          </a:bodyPr>
          <a:lstStyle/>
          <a:p>
            <a:r>
              <a:rPr lang="et-EE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Liikluskasvatus (jalgratturiõpe) KÕIKIDELE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3. kl õpilastele: teooria inimeseõpetuse, eesti keele ja loodusõpetuse tundides + praktika kehalise kasvatuse tundides</a:t>
            </a:r>
          </a:p>
          <a:p>
            <a:r>
              <a:rPr lang="et-EE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Liikuma kutsuva kooli tegevused: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õuevahetunnid + liikumine tundides + koolikeskkonna ümberkujundamine</a:t>
            </a:r>
          </a:p>
          <a:p>
            <a:r>
              <a:rPr lang="et-EE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Tõhusam koostöö: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Lastevanemate foorum ja Laste foorum</a:t>
            </a:r>
            <a:endParaRPr lang="et-EE" sz="26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t-EE" altLang="et-EE" sz="26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Ühiskogunemised</a:t>
            </a:r>
            <a:r>
              <a:rPr lang="et-EE" altLang="et-EE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 </a:t>
            </a:r>
            <a:r>
              <a:rPr lang="et-EE" alt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iga kuu viimane reede „Viks ja Viisakas“ päev</a:t>
            </a:r>
          </a:p>
          <a:p>
            <a:pPr>
              <a:lnSpc>
                <a:spcPct val="90000"/>
              </a:lnSpc>
            </a:pPr>
            <a:r>
              <a:rPr lang="et-EE" altLang="et-EE" sz="2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Varane võõrkeeleõpe</a:t>
            </a:r>
          </a:p>
          <a:p>
            <a:pPr lvl="1"/>
            <a:r>
              <a:rPr lang="et-EE" sz="2600" dirty="0">
                <a:solidFill>
                  <a:schemeClr val="tx1"/>
                </a:solidFill>
                <a:cs typeface="Times New Roman" panose="02020603050405020304" pitchFamily="18" charset="0"/>
              </a:rPr>
              <a:t>1.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klassist inglise keel, 3</a:t>
            </a:r>
            <a:r>
              <a:rPr lang="et-EE" sz="2600" dirty="0">
                <a:solidFill>
                  <a:schemeClr val="tx1"/>
                </a:solidFill>
                <a:cs typeface="Times New Roman" panose="02020603050405020304" pitchFamily="18" charset="0"/>
              </a:rPr>
              <a:t>. klassist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teine võõrkeel (saksa/vene); soovijatele 6</a:t>
            </a:r>
            <a:r>
              <a:rPr lang="et-EE" sz="2600" dirty="0">
                <a:solidFill>
                  <a:schemeClr val="tx1"/>
                </a:solidFill>
                <a:cs typeface="Times New Roman" panose="02020603050405020304" pitchFamily="18" charset="0"/>
              </a:rPr>
              <a:t>. klassist </a:t>
            </a:r>
            <a:r>
              <a:rPr lang="et-EE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kolmas võõrkeel – soome/prantsuse/saksa/vene</a:t>
            </a:r>
            <a:endParaRPr lang="et-EE" altLang="et-EE" sz="26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31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Edu saladus 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90364" y="1417638"/>
            <a:ext cx="8363272" cy="5069160"/>
          </a:xfrm>
        </p:spPr>
        <p:txBody>
          <a:bodyPr>
            <a:normAutofit/>
          </a:bodyPr>
          <a:lstStyle/>
          <a:p>
            <a:r>
              <a:rPr lang="et-EE" dirty="0" smtClean="0"/>
              <a:t> </a:t>
            </a:r>
            <a:r>
              <a:rPr lang="et-EE" dirty="0" smtClean="0">
                <a:solidFill>
                  <a:schemeClr val="tx1"/>
                </a:solidFill>
              </a:rPr>
              <a:t>Avatus: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Vajaduse nägemine ja selle omaksvõtmine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Aluspõhimõte: </a:t>
            </a:r>
            <a:r>
              <a:rPr lang="et-EE" b="1" dirty="0" smtClean="0">
                <a:solidFill>
                  <a:schemeClr val="tx1"/>
                </a:solidFill>
              </a:rPr>
              <a:t>kui ei tööta, siis muudame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3-aastane testperiood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Oluline analüüs ja refleksioon</a:t>
            </a:r>
          </a:p>
          <a:p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t-EE" dirty="0" smtClean="0">
                <a:solidFill>
                  <a:schemeClr val="tx1"/>
                </a:solidFill>
              </a:rPr>
              <a:t>Motiveeritus: </a:t>
            </a:r>
          </a:p>
          <a:p>
            <a:pPr lvl="1"/>
            <a:r>
              <a:rPr lang="et-EE" dirty="0" smtClean="0">
                <a:solidFill>
                  <a:schemeClr val="tx1"/>
                </a:solidFill>
              </a:rPr>
              <a:t>Enesemääratluse teooria (</a:t>
            </a:r>
            <a:r>
              <a:rPr lang="et-EE" i="1" dirty="0" err="1" smtClean="0">
                <a:solidFill>
                  <a:schemeClr val="tx1"/>
                </a:solidFill>
              </a:rPr>
              <a:t>self-determination</a:t>
            </a:r>
            <a:r>
              <a:rPr lang="et-EE" i="1" dirty="0" smtClean="0">
                <a:solidFill>
                  <a:schemeClr val="tx1"/>
                </a:solidFill>
              </a:rPr>
              <a:t> </a:t>
            </a:r>
            <a:r>
              <a:rPr lang="et-EE" i="1" dirty="0" err="1" smtClean="0">
                <a:solidFill>
                  <a:schemeClr val="tx1"/>
                </a:solidFill>
              </a:rPr>
              <a:t>theory</a:t>
            </a:r>
            <a:r>
              <a:rPr lang="et-EE" dirty="0" smtClean="0">
                <a:solidFill>
                  <a:schemeClr val="tx1"/>
                </a:solidFill>
              </a:rPr>
              <a:t>):</a:t>
            </a:r>
          </a:p>
          <a:p>
            <a:pPr lvl="2"/>
            <a:r>
              <a:rPr lang="et-EE" dirty="0" smtClean="0">
                <a:solidFill>
                  <a:schemeClr val="tx1"/>
                </a:solidFill>
              </a:rPr>
              <a:t>Autonoomia</a:t>
            </a:r>
          </a:p>
          <a:p>
            <a:pPr lvl="2"/>
            <a:r>
              <a:rPr lang="et-EE" dirty="0" smtClean="0">
                <a:solidFill>
                  <a:schemeClr val="tx1"/>
                </a:solidFill>
              </a:rPr>
              <a:t>Kompetentsus</a:t>
            </a:r>
          </a:p>
          <a:p>
            <a:pPr lvl="2"/>
            <a:r>
              <a:rPr lang="et-EE" dirty="0" smtClean="0">
                <a:solidFill>
                  <a:schemeClr val="tx1"/>
                </a:solidFill>
              </a:rPr>
              <a:t>Kuuluvusvajadus / oma tegevuse tähenduse nägemine</a:t>
            </a:r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763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nn-NO" altLang="nb-NO" sz="180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733427" y="404664"/>
            <a:ext cx="8001000" cy="736600"/>
          </a:xfrm>
        </p:spPr>
        <p:txBody>
          <a:bodyPr lIns="90488" tIns="44450" rIns="90488" bIns="4445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t-EE" sz="3200" dirty="0" smtClean="0">
                <a:solidFill>
                  <a:schemeClr val="tx1"/>
                </a:solidFill>
              </a:rPr>
              <a:t>OLULISED KÜSIMUSED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4094" name="Plassholder for bunntekst 1"/>
          <p:cNvSpPr>
            <a:spLocks noGrp="1"/>
          </p:cNvSpPr>
          <p:nvPr>
            <p:ph type="ftr" sz="quarter" idx="4294967295"/>
          </p:nvPr>
        </p:nvSpPr>
        <p:spPr bwMode="auto">
          <a:xfrm>
            <a:off x="5029200" y="19050"/>
            <a:ext cx="4114800" cy="32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nb-NO" altLang="nb-NO" sz="12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Hanne Jahnsen 2013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04800" y="1524001"/>
            <a:ext cx="3152775" cy="1054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schemeClr val="tx1">
                <a:alpha val="50000"/>
              </a:scheme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20964" y="2769470"/>
            <a:ext cx="3152775" cy="1054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schemeClr val="tx1">
                <a:alpha val="50000"/>
              </a:scheme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04800" y="3962401"/>
            <a:ext cx="3152775" cy="1054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schemeClr val="tx1">
                <a:alpha val="50000"/>
              </a:scheme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" y="5181601"/>
            <a:ext cx="3152775" cy="1054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schemeClr val="tx1">
                <a:alpha val="50000"/>
              </a:scheme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715002" y="1524001"/>
            <a:ext cx="3152775" cy="1054100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5715002" y="2743201"/>
            <a:ext cx="3152775" cy="1054100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5715002" y="3962401"/>
            <a:ext cx="3152775" cy="1054100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5735495" y="5181601"/>
            <a:ext cx="3152775" cy="1054100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458790" y="1600201"/>
            <a:ext cx="2714625" cy="7545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Miks</a:t>
            </a:r>
            <a:r>
              <a:rPr lang="et-E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me seda teeme?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56481" y="2857500"/>
            <a:ext cx="2749550" cy="7545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Mida</a:t>
            </a:r>
            <a:r>
              <a:rPr lang="et-E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me tahame saavutada?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357188" y="4071937"/>
            <a:ext cx="2952750" cy="7545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Kuidas</a:t>
            </a:r>
            <a:r>
              <a:rPr lang="et-E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me seda teeme?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304800" y="5257801"/>
            <a:ext cx="3022600" cy="4221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Kes</a:t>
            </a:r>
            <a:r>
              <a:rPr lang="et-E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selle ära teeb?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3276600" y="1676401"/>
            <a:ext cx="2590800" cy="7493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latin typeface="+mn-lt"/>
              <a:cs typeface="Arial" charset="0"/>
            </a:endParaRPr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276600" y="2755901"/>
            <a:ext cx="2590800" cy="7493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latin typeface="+mn-lt"/>
              <a:cs typeface="Arial" charset="0"/>
            </a:endParaRPr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3276600" y="4038601"/>
            <a:ext cx="2590800" cy="7493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latin typeface="+mn-lt"/>
              <a:cs typeface="Arial" charset="0"/>
            </a:endParaRPr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3276600" y="5334001"/>
            <a:ext cx="2590800" cy="7493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n-NO">
              <a:latin typeface="+mn-lt"/>
              <a:cs typeface="Arial" charset="0"/>
            </a:endParaRPr>
          </a:p>
        </p:txBody>
      </p:sp>
      <p:sp>
        <p:nvSpPr>
          <p:cNvPr id="44076" name="Rectangle 20"/>
          <p:cNvSpPr>
            <a:spLocks noChangeArrowheads="1"/>
          </p:cNvSpPr>
          <p:nvPr/>
        </p:nvSpPr>
        <p:spPr bwMode="auto">
          <a:xfrm>
            <a:off x="4001961" y="1785939"/>
            <a:ext cx="134011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t-EE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põhjused</a:t>
            </a:r>
            <a:endParaRPr lang="en-US" altLang="nb-NO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4077" name="Rectangle 21"/>
          <p:cNvSpPr>
            <a:spLocks noChangeArrowheads="1"/>
          </p:cNvSpPr>
          <p:nvPr/>
        </p:nvSpPr>
        <p:spPr bwMode="auto">
          <a:xfrm>
            <a:off x="3839848" y="2857500"/>
            <a:ext cx="1483357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t-EE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ee</a:t>
            </a:r>
            <a:r>
              <a:rPr lang="en-US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s</a:t>
            </a:r>
            <a:r>
              <a:rPr lang="et-EE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märgid</a:t>
            </a:r>
            <a:endParaRPr lang="en-US" altLang="nb-NO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4078" name="Rectangle 22"/>
          <p:cNvSpPr>
            <a:spLocks noChangeArrowheads="1"/>
          </p:cNvSpPr>
          <p:nvPr/>
        </p:nvSpPr>
        <p:spPr bwMode="auto">
          <a:xfrm>
            <a:off x="3880210" y="4191000"/>
            <a:ext cx="1389933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me</a:t>
            </a:r>
            <a:r>
              <a:rPr lang="et-EE" altLang="nb-NO" sz="2400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etodid</a:t>
            </a:r>
            <a:endParaRPr lang="en-US" altLang="nb-NO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4079" name="Rectangle 23"/>
          <p:cNvSpPr>
            <a:spLocks noChangeArrowheads="1"/>
          </p:cNvSpPr>
          <p:nvPr/>
        </p:nvSpPr>
        <p:spPr bwMode="auto">
          <a:xfrm>
            <a:off x="3790217" y="5486400"/>
            <a:ext cx="151118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rgbClr val="262626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t-EE" altLang="nb-NO" sz="2400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kaasamine</a:t>
            </a:r>
            <a:endParaRPr lang="en-US" altLang="nb-NO" sz="2400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5867401" y="1524002"/>
            <a:ext cx="182808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6500815" y="1857377"/>
            <a:ext cx="1716433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aktsepteeritud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7786690" y="2143126"/>
            <a:ext cx="947737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5867400" y="2743202"/>
            <a:ext cx="182808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6500815" y="3000377"/>
            <a:ext cx="1479548" cy="705321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</a:t>
            </a:r>
            <a:r>
              <a:rPr lang="et-E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üsimine fookuses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6438591" y="4221777"/>
            <a:ext cx="1705596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süstemaatiline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7358063" y="4572002"/>
            <a:ext cx="1428750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6212712" y="5445993"/>
            <a:ext cx="2056013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t-E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kõikide osalemine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7358064" y="5786439"/>
            <a:ext cx="182808" cy="397545"/>
          </a:xfrm>
          <a:prstGeom prst="rect">
            <a:avLst/>
          </a:prstGeom>
          <a:solidFill>
            <a:srgbClr val="0070C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2017" y="6381328"/>
            <a:ext cx="2023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0" i="1" dirty="0" smtClean="0"/>
              <a:t>Jahnsen</a:t>
            </a:r>
            <a:r>
              <a:rPr lang="et-EE" sz="1200" b="0" i="1" dirty="0" smtClean="0"/>
              <a:t>, H.</a:t>
            </a:r>
            <a:r>
              <a:rPr lang="nb-NO" sz="1200" b="0" i="1" dirty="0" smtClean="0"/>
              <a:t> </a:t>
            </a:r>
            <a:r>
              <a:rPr lang="et-EE" sz="1200" b="0" i="1" dirty="0" smtClean="0"/>
              <a:t>ja</a:t>
            </a:r>
            <a:r>
              <a:rPr lang="nb-NO" sz="1200" b="0" i="1" dirty="0" smtClean="0"/>
              <a:t> Støen</a:t>
            </a:r>
            <a:r>
              <a:rPr lang="et-EE" sz="1200" b="0" i="1" dirty="0" smtClean="0"/>
              <a:t>, J.</a:t>
            </a:r>
            <a:endParaRPr lang="et-EE" sz="1200" b="0" dirty="0"/>
          </a:p>
        </p:txBody>
      </p:sp>
    </p:spTree>
    <p:extLst>
      <p:ext uri="{BB962C8B-B14F-4D97-AF65-F5344CB8AC3E}">
        <p14:creationId xmlns:p14="http://schemas.microsoft.com/office/powerpoint/2010/main" val="1213180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/>
          <p:cNvSpPr>
            <a:spLocks noGrp="1"/>
          </p:cNvSpPr>
          <p:nvPr>
            <p:ph idx="4294967295"/>
          </p:nvPr>
        </p:nvSpPr>
        <p:spPr>
          <a:xfrm>
            <a:off x="467544" y="625306"/>
            <a:ext cx="7721600" cy="2308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4400" dirty="0" smtClean="0">
                <a:solidFill>
                  <a:schemeClr val="tx1"/>
                </a:solidFill>
              </a:rPr>
              <a:t>„Kui organisatsioonis töötab kõik suurepäraselt, siis on viimane aeg alustada muutustega“</a:t>
            </a:r>
            <a:r>
              <a:rPr lang="et-EE" sz="3600" dirty="0" smtClean="0">
                <a:solidFill>
                  <a:schemeClr val="tx1"/>
                </a:solidFill>
              </a:rPr>
              <a:t>	</a:t>
            </a:r>
          </a:p>
          <a:p>
            <a:pPr marL="0" indent="0">
              <a:buNone/>
            </a:pPr>
            <a:endParaRPr lang="et-EE" sz="36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t-EE" sz="3600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t-EE" sz="3600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6896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3645024"/>
            <a:ext cx="5040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600" dirty="0"/>
              <a:t>„Väga tugeva organisatsioonikultuuriga asutustes on raske muutusi ellu </a:t>
            </a:r>
            <a:r>
              <a:rPr lang="et-EE" sz="3600" dirty="0" smtClean="0"/>
              <a:t>viia</a:t>
            </a:r>
            <a:r>
              <a:rPr lang="et-EE" sz="3600" dirty="0" smtClean="0">
                <a:sym typeface="Wingdings" panose="05000000000000000000" pitchFamily="2" charset="2"/>
              </a:rPr>
              <a:t>“ </a:t>
            </a:r>
            <a:r>
              <a:rPr lang="et-EE" sz="3600" dirty="0" smtClean="0"/>
              <a:t> </a:t>
            </a:r>
            <a:endParaRPr lang="et-EE" sz="3600" dirty="0"/>
          </a:p>
          <a:p>
            <a:endParaRPr lang="et-EE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602332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i="1" dirty="0" err="1"/>
              <a:t>Andy</a:t>
            </a:r>
            <a:r>
              <a:rPr lang="et-EE" i="1" dirty="0"/>
              <a:t> </a:t>
            </a:r>
            <a:r>
              <a:rPr lang="et-EE" i="1" dirty="0" err="1"/>
              <a:t>Hargreaves</a:t>
            </a:r>
            <a:endParaRPr lang="et-EE" i="1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804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/>
          <p:cNvSpPr>
            <a:spLocks noGrp="1"/>
          </p:cNvSpPr>
          <p:nvPr>
            <p:ph type="title"/>
          </p:nvPr>
        </p:nvSpPr>
        <p:spPr>
          <a:xfrm>
            <a:off x="827584" y="4653136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et-EE" dirty="0" err="1" smtClean="0"/>
              <a:t>TänaN</a:t>
            </a:r>
            <a:r>
              <a:rPr lang="et-EE" dirty="0" smtClean="0"/>
              <a:t>!</a:t>
            </a:r>
            <a:endParaRPr lang="et-EE" dirty="0"/>
          </a:p>
        </p:txBody>
      </p:sp>
      <p:pic>
        <p:nvPicPr>
          <p:cNvPr id="5" name="Picture 5" descr="S:\Küllike\Pildid\Sven 2\bg_cached_resized_4f2ad4ab38028fe2c14320312d1ca8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3384376" cy="2257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:\Küllike\Pildid\Sven 2\bg_cached_resized_57cb942793278ef7109329960b175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92696"/>
            <a:ext cx="3135551" cy="2091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arche\home\karin.lukk\Desktop\Nimet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47896"/>
            <a:ext cx="3816424" cy="25442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KiK val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TKiK valge</Template>
  <TotalTime>1824</TotalTime>
  <Words>1388</Words>
  <Application>Microsoft Office PowerPoint</Application>
  <PresentationFormat>Ekraaniseanss (4:3)</PresentationFormat>
  <Paragraphs>237</Paragraphs>
  <Slides>38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7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38</vt:i4>
      </vt:variant>
    </vt:vector>
  </HeadingPairs>
  <TitlesOfParts>
    <vt:vector size="46" baseType="lpstr">
      <vt:lpstr>Arial</vt:lpstr>
      <vt:lpstr>Arial Unicode MS</vt:lpstr>
      <vt:lpstr>Calibri</vt:lpstr>
      <vt:lpstr>Times New Roman</vt:lpstr>
      <vt:lpstr>Trebuchet MS</vt:lpstr>
      <vt:lpstr>Tw Cen MT</vt:lpstr>
      <vt:lpstr>Wingdings</vt:lpstr>
      <vt:lpstr>TKiK valge</vt:lpstr>
      <vt:lpstr>Tartu Kivilinna Kooli lugu</vt:lpstr>
      <vt:lpstr>Muutus kui normaalsus </vt:lpstr>
      <vt:lpstr>Miks vajame muutusi?</vt:lpstr>
      <vt:lpstr>Ootused tänasele haridusele ehk  Eesti elukestva õppe strateegia 2020 </vt:lpstr>
      <vt:lpstr>Muutuste valdkonnad meie koolis</vt:lpstr>
      <vt:lpstr>Muutused juhtimises</vt:lpstr>
      <vt:lpstr>TEISTMOODI ÕPPEPROTSESS</vt:lpstr>
      <vt:lpstr>Üldpädevused</vt:lpstr>
      <vt:lpstr>PowerPointi esitlus</vt:lpstr>
      <vt:lpstr>PowerPointi esitlus</vt:lpstr>
      <vt:lpstr>21. sajandi oskused laiemalt</vt:lpstr>
      <vt:lpstr>      Õpitsoonid ja -etapid uues õpikäsituses    </vt:lpstr>
      <vt:lpstr>Täielikult lõimitud õpe ehk projektinädalad</vt:lpstr>
      <vt:lpstr>Ruumi mõju õppimisele</vt:lpstr>
      <vt:lpstr>Praktiline harjutus: Analüüsime ruumi</vt:lpstr>
      <vt:lpstr>PowerPointi esitlus</vt:lpstr>
      <vt:lpstr>Uue õpikäsituse indikaatorid</vt:lpstr>
      <vt:lpstr>Hindamine kui õppimise tugisüsteem</vt:lpstr>
      <vt:lpstr>Õppimise hindamine</vt:lpstr>
      <vt:lpstr>Hindamise üldpõhimõtted</vt:lpstr>
      <vt:lpstr>Hindamise korraldus</vt:lpstr>
      <vt:lpstr>Hindamine KED-programmis Rootsis</vt:lpstr>
      <vt:lpstr>Õppimist toetav hindamine</vt:lpstr>
      <vt:lpstr>Tagasiside koolile ehk sisehindamine</vt:lpstr>
      <vt:lpstr>KÜSIMUSTIK ÕPILASTELE</vt:lpstr>
      <vt:lpstr>Aineküsimustikud</vt:lpstr>
      <vt:lpstr>Aineküsimustik</vt:lpstr>
      <vt:lpstr>Üldhinnang konkreetse õpetaja tundidele</vt:lpstr>
      <vt:lpstr>Tagasiside õpetaja tööle</vt:lpstr>
      <vt:lpstr>ÕPETAJATE KOOSTÖÖ</vt:lpstr>
      <vt:lpstr>Õpetajate koostöö</vt:lpstr>
      <vt:lpstr>Õpikogukonnad</vt:lpstr>
      <vt:lpstr>Meie õpikogukonnad</vt:lpstr>
      <vt:lpstr>Muud arendustegevused</vt:lpstr>
      <vt:lpstr>Edu saladus </vt:lpstr>
      <vt:lpstr>OLULISED KÜSIMUSED</vt:lpstr>
      <vt:lpstr>PowerPointi esitlus</vt:lpstr>
      <vt:lpstr>TänaN!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Uue õppeaasta sihiseade</dc:title>
  <dc:creator>Margus</dc:creator>
  <cp:lastModifiedBy>Karin Lukk</cp:lastModifiedBy>
  <cp:revision>146</cp:revision>
  <dcterms:created xsi:type="dcterms:W3CDTF">2014-08-23T04:11:16Z</dcterms:created>
  <dcterms:modified xsi:type="dcterms:W3CDTF">2020-02-27T20:09:05Z</dcterms:modified>
</cp:coreProperties>
</file>