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7074CD-6AA1-4A85-BBC9-7C47411BE16F}">
          <p14:sldIdLst>
            <p14:sldId id="256"/>
            <p14:sldId id="257"/>
            <p14:sldId id="258"/>
            <p14:sldId id="259"/>
            <p14:sldId id="263"/>
            <p14:sldId id="260"/>
            <p14:sldId id="264"/>
          </p14:sldIdLst>
        </p14:section>
        <p14:section name="Untitled Section" id="{7146049C-F10D-40D3-8EA7-B316149049C5}">
          <p14:sldIdLst>
            <p14:sldId id="261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20348-CCDB-4E7D-B13C-4622470FF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MATIK õppekava rakendamine põhikooli II ja III kooliastmes</a:t>
            </a:r>
            <a:br>
              <a:rPr lang="et-EE" dirty="0"/>
            </a:b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46F2CE-B0A8-4E5D-BF4F-91056E929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581727"/>
          </a:xfrm>
        </p:spPr>
        <p:txBody>
          <a:bodyPr/>
          <a:lstStyle/>
          <a:p>
            <a:r>
              <a:rPr lang="et-EE" dirty="0"/>
              <a:t>Margus Veri</a:t>
            </a:r>
          </a:p>
          <a:p>
            <a:r>
              <a:rPr lang="et-EE" dirty="0"/>
              <a:t>Kalmer Kivi</a:t>
            </a:r>
          </a:p>
          <a:p>
            <a:r>
              <a:rPr lang="et-EE" dirty="0"/>
              <a:t>Pärnu Ülejõe Põhikool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95690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CF080-8ED0-4D8C-816A-8F0CCAD03F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49292"/>
            <a:ext cx="10363826" cy="4641907"/>
          </a:xfrm>
        </p:spPr>
        <p:txBody>
          <a:bodyPr/>
          <a:lstStyle/>
          <a:p>
            <a:r>
              <a:rPr lang="et-EE" dirty="0"/>
              <a:t>Mis on STEAM?</a:t>
            </a:r>
          </a:p>
          <a:p>
            <a:r>
              <a:rPr lang="en-US" dirty="0" err="1"/>
              <a:t>tähistab</a:t>
            </a:r>
            <a:r>
              <a:rPr lang="en-US" dirty="0"/>
              <a:t> </a:t>
            </a:r>
            <a:r>
              <a:rPr lang="en-US" dirty="0" err="1"/>
              <a:t>viiel</a:t>
            </a:r>
            <a:r>
              <a:rPr lang="en-US" dirty="0"/>
              <a:t> </a:t>
            </a:r>
            <a:r>
              <a:rPr lang="en-US" dirty="0" err="1"/>
              <a:t>valdkonnal</a:t>
            </a:r>
            <a:r>
              <a:rPr lang="en-US" dirty="0"/>
              <a:t> </a:t>
            </a:r>
            <a:r>
              <a:rPr lang="en-US" dirty="0" err="1"/>
              <a:t>tuginevat</a:t>
            </a:r>
            <a:r>
              <a:rPr lang="en-US" dirty="0"/>
              <a:t> </a:t>
            </a:r>
            <a:r>
              <a:rPr lang="en-US" dirty="0" err="1"/>
              <a:t>praktilise</a:t>
            </a:r>
            <a:r>
              <a:rPr lang="en-US" dirty="0"/>
              <a:t> </a:t>
            </a:r>
            <a:r>
              <a:rPr lang="en-US" dirty="0" err="1"/>
              <a:t>kallakuga</a:t>
            </a:r>
            <a:r>
              <a:rPr lang="en-US" dirty="0"/>
              <a:t> </a:t>
            </a:r>
            <a:r>
              <a:rPr lang="en-US" dirty="0" err="1"/>
              <a:t>õpet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 </a:t>
            </a:r>
            <a:r>
              <a:rPr lang="en-US" dirty="0" err="1"/>
              <a:t>matemaatika</a:t>
            </a:r>
            <a:r>
              <a:rPr lang="en-US" dirty="0"/>
              <a:t>, </a:t>
            </a:r>
            <a:r>
              <a:rPr lang="en-US" dirty="0" err="1"/>
              <a:t>teaduse</a:t>
            </a:r>
            <a:r>
              <a:rPr lang="en-US" dirty="0"/>
              <a:t>, </a:t>
            </a:r>
            <a:r>
              <a:rPr lang="en-US" dirty="0" err="1"/>
              <a:t>tehnoloogia</a:t>
            </a:r>
            <a:r>
              <a:rPr lang="en-US" dirty="0"/>
              <a:t>, </a:t>
            </a:r>
            <a:r>
              <a:rPr lang="en-US" dirty="0" err="1"/>
              <a:t>inseneeria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kunstide</a:t>
            </a:r>
            <a:r>
              <a:rPr lang="en-US" dirty="0"/>
              <a:t> </a:t>
            </a:r>
            <a:r>
              <a:rPr lang="en-US" dirty="0" err="1"/>
              <a:t>edukat</a:t>
            </a:r>
            <a:r>
              <a:rPr lang="en-US" dirty="0"/>
              <a:t> </a:t>
            </a:r>
            <a:r>
              <a:rPr lang="en-US" dirty="0" err="1"/>
              <a:t>ühendamist</a:t>
            </a:r>
            <a:endParaRPr lang="et-EE" dirty="0"/>
          </a:p>
          <a:p>
            <a:r>
              <a:rPr lang="et-EE" dirty="0"/>
              <a:t>Mis on MATIK?</a:t>
            </a:r>
          </a:p>
          <a:p>
            <a:r>
              <a:rPr lang="en-US" dirty="0"/>
              <a:t>MATIK on  </a:t>
            </a:r>
            <a:r>
              <a:rPr lang="en-US" dirty="0" err="1"/>
              <a:t>akronüümi</a:t>
            </a:r>
            <a:r>
              <a:rPr lang="en-US" dirty="0"/>
              <a:t> STEAM </a:t>
            </a:r>
            <a:r>
              <a:rPr lang="en-US" dirty="0" err="1"/>
              <a:t>vaste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keeles</a:t>
            </a:r>
            <a:r>
              <a:rPr lang="en-US" dirty="0"/>
              <a:t>, mis </a:t>
            </a:r>
            <a:r>
              <a:rPr lang="en-US" dirty="0" err="1"/>
              <a:t>leiti</a:t>
            </a:r>
            <a:r>
              <a:rPr lang="en-US" dirty="0"/>
              <a:t>  </a:t>
            </a:r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Ülikooli</a:t>
            </a:r>
            <a:r>
              <a:rPr lang="en-US" dirty="0"/>
              <a:t>, </a:t>
            </a:r>
            <a:r>
              <a:rPr lang="en-US" dirty="0" err="1"/>
              <a:t>Heateo</a:t>
            </a:r>
            <a:r>
              <a:rPr lang="en-US" dirty="0"/>
              <a:t> </a:t>
            </a:r>
            <a:r>
              <a:rPr lang="en-US" dirty="0" err="1"/>
              <a:t>Haridusfondi</a:t>
            </a:r>
            <a:r>
              <a:rPr lang="en-US" dirty="0"/>
              <a:t>, HITSA, </a:t>
            </a:r>
            <a:r>
              <a:rPr lang="en-US" dirty="0" err="1"/>
              <a:t>Insplay</a:t>
            </a:r>
            <a:r>
              <a:rPr lang="en-US" dirty="0"/>
              <a:t> ja LEGO Education </a:t>
            </a:r>
            <a:r>
              <a:rPr lang="en-US" dirty="0" err="1"/>
              <a:t>korraldatud</a:t>
            </a:r>
            <a:r>
              <a:rPr lang="en-US" dirty="0"/>
              <a:t> </a:t>
            </a:r>
            <a:r>
              <a:rPr lang="en-US" dirty="0" err="1"/>
              <a:t>sõnakonkursiga</a:t>
            </a:r>
            <a:r>
              <a:rPr lang="en-US" dirty="0"/>
              <a:t>.</a:t>
            </a:r>
            <a:endParaRPr lang="et-EE" dirty="0"/>
          </a:p>
          <a:p>
            <a:r>
              <a:rPr lang="et-EE" dirty="0"/>
              <a:t>MATIK on parim õppeviis tulevikuoskuste omandamiseks, kuna järjest olulisemaks muutub nii tehnoloogiline taiplikkus kui ka loominguline lähenemine probleemide lahendamisele, meeskonnatöö oskused ja teiste inimeste tajumine.</a:t>
            </a:r>
          </a:p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17015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5014-8C63-4E91-89A2-03D4220B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Miks on muutust vaja ja MATIK õppekava kasutusele võtta?</a:t>
            </a:r>
            <a:br>
              <a:rPr lang="et-EE" dirty="0"/>
            </a:b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B380F-7F4D-467D-85E8-1C21E33EDF9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/>
              <a:t>Õpilaste tagasiside - tunnid ebahuvitavad.</a:t>
            </a:r>
          </a:p>
          <a:p>
            <a:r>
              <a:rPr lang="et-EE" dirty="0" err="1"/>
              <a:t>Õppeainetevahelised</a:t>
            </a:r>
            <a:r>
              <a:rPr lang="et-EE" dirty="0"/>
              <a:t> seosed juhuslikud „ Ma ju lõimin enda tunnis erinevaid aineid“</a:t>
            </a:r>
          </a:p>
          <a:p>
            <a:r>
              <a:rPr lang="et-EE" dirty="0"/>
              <a:t>Toimuks Süsteemne lõiming- õpetajate koostöö õppekava arenduses ja õppeprotsessis</a:t>
            </a:r>
          </a:p>
          <a:p>
            <a:r>
              <a:rPr lang="et-EE" dirty="0"/>
              <a:t>Õpilase suurem kaasatus õppeprotsessi</a:t>
            </a:r>
          </a:p>
          <a:p>
            <a:r>
              <a:rPr lang="et-EE" dirty="0"/>
              <a:t>Võimalus muuta õppeülesandeid tähenduslikumaks </a:t>
            </a:r>
          </a:p>
          <a:p>
            <a:r>
              <a:rPr lang="et-EE" dirty="0"/>
              <a:t>Kaasaegse tehnoloogia kasutamine õpitulemuste saavutamiseks</a:t>
            </a:r>
          </a:p>
          <a:p>
            <a:r>
              <a:rPr lang="et-EE" dirty="0"/>
              <a:t>Kujundada Ennastjuhtivat õpilast </a:t>
            </a:r>
          </a:p>
          <a:p>
            <a:endParaRPr lang="et-EE" dirty="0"/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038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A07CF-F1B3-4837-97D5-BCA74C5E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17336"/>
          </a:xfrm>
        </p:spPr>
        <p:txBody>
          <a:bodyPr>
            <a:normAutofit fontScale="90000"/>
          </a:bodyPr>
          <a:lstStyle/>
          <a:p>
            <a:r>
              <a:rPr lang="et-EE" dirty="0"/>
              <a:t>Tegevused </a:t>
            </a:r>
            <a:r>
              <a:rPr lang="et-EE" dirty="0" err="1"/>
              <a:t>matik</a:t>
            </a:r>
            <a:r>
              <a:rPr lang="et-EE" dirty="0"/>
              <a:t> õppekava rakendamiseks</a:t>
            </a:r>
            <a:br>
              <a:rPr lang="et-EE" dirty="0"/>
            </a:br>
            <a:r>
              <a:rPr lang="et-EE" dirty="0"/>
              <a:t> põhikooli II ja III kooliastmes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27CF8-FF56-458E-A2FF-342E59F5EC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86856"/>
            <a:ext cx="10363826" cy="4004344"/>
          </a:xfrm>
        </p:spPr>
        <p:txBody>
          <a:bodyPr>
            <a:normAutofit lnSpcReduction="10000"/>
          </a:bodyPr>
          <a:lstStyle/>
          <a:p>
            <a:r>
              <a:rPr lang="et-EE" dirty="0"/>
              <a:t>Aineõpetajate töökavade muutus II ja iii kooliastmes</a:t>
            </a:r>
          </a:p>
          <a:p>
            <a:r>
              <a:rPr lang="et-EE" dirty="0"/>
              <a:t>Töökavade analüüs</a:t>
            </a:r>
          </a:p>
          <a:p>
            <a:r>
              <a:rPr lang="et-EE" dirty="0" err="1"/>
              <a:t>Ainetevaheliste</a:t>
            </a:r>
            <a:r>
              <a:rPr lang="et-EE" dirty="0"/>
              <a:t> lõimingukohtade tuvastamine</a:t>
            </a:r>
          </a:p>
          <a:p>
            <a:r>
              <a:rPr lang="et-EE" dirty="0"/>
              <a:t>Õpetajate </a:t>
            </a:r>
            <a:r>
              <a:rPr lang="et-EE" dirty="0" err="1"/>
              <a:t>koosöö</a:t>
            </a:r>
            <a:r>
              <a:rPr lang="et-EE" dirty="0"/>
              <a:t> ainekavade muutmisel (millal ja milliseid teemasid käsitleda õpitulemuste saavutamiseks)</a:t>
            </a:r>
          </a:p>
          <a:p>
            <a:r>
              <a:rPr lang="et-EE" dirty="0"/>
              <a:t>Süsteemselt lõimitud ainekavade loomine</a:t>
            </a:r>
          </a:p>
          <a:p>
            <a:r>
              <a:rPr lang="et-EE" dirty="0"/>
              <a:t>Uuenenud kooli õppekava</a:t>
            </a:r>
          </a:p>
          <a:p>
            <a:r>
              <a:rPr lang="et-EE" dirty="0"/>
              <a:t>Ennastjuhtiva õppija kujundamine (õppija vastutuse tõus õpitulemuste omandamisel)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80551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09984-F4C9-4122-8FE2-89A97F8F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33446"/>
          </a:xfrm>
        </p:spPr>
        <p:txBody>
          <a:bodyPr/>
          <a:lstStyle/>
          <a:p>
            <a:r>
              <a:rPr lang="et-EE" dirty="0"/>
              <a:t>Mis annab meile kindluse, et teeme õiget asja?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E6082-6207-4173-8602-EB9385080E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27464"/>
            <a:ext cx="10363826" cy="4163735"/>
          </a:xfrm>
        </p:spPr>
        <p:txBody>
          <a:bodyPr/>
          <a:lstStyle/>
          <a:p>
            <a:r>
              <a:rPr lang="et-EE" dirty="0"/>
              <a:t>Juba 300 aastat tagasi otsis </a:t>
            </a:r>
            <a:r>
              <a:rPr lang="et-EE" dirty="0" err="1"/>
              <a:t>Comenius</a:t>
            </a:r>
            <a:r>
              <a:rPr lang="et-EE" dirty="0"/>
              <a:t> taga sellist õpetamisviisi, et õpetaja vähem õpetaks ja õpilased rohkem õpiksid. </a:t>
            </a:r>
          </a:p>
          <a:p>
            <a:r>
              <a:rPr lang="et-EE" dirty="0"/>
              <a:t>Johannes Käis leidis vastuse didaktilisest reeglist: ära tee ega ütle seda, mis õpilane ise võib teha või öelda.</a:t>
            </a:r>
          </a:p>
          <a:p>
            <a:r>
              <a:rPr lang="et-EE" dirty="0"/>
              <a:t>„õpetamine on kunst, mille eelduseks õpetaja soe ja elav huvi aine ja inimese vastu, koolitund tuleb muuta lastele huvitavaks ning inspireerivaks…“ “poolharidus on mälu abil omandatud ained, ilma sisemise läbitöötamiseta: nad lamavad seedimatult kõhus ja raskendavad orgaanilist tegevust. Poolhariduse tõttu kasvab inimese enesearmastus ja upsakus, edeneb pealiskaudsus ja sallimatus“ (Johannes Käis)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85809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8A01-8495-43E7-B53F-B3EFE043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85116"/>
          </a:xfrm>
        </p:spPr>
        <p:txBody>
          <a:bodyPr/>
          <a:lstStyle/>
          <a:p>
            <a:r>
              <a:rPr lang="et-EE" dirty="0"/>
              <a:t>Mis annab meile kindluse, et teeme õiget asja?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F98A9-F410-4C08-A056-FC92296BBB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088860"/>
            <a:ext cx="10363826" cy="3702340"/>
          </a:xfrm>
        </p:spPr>
        <p:txBody>
          <a:bodyPr>
            <a:normAutofit fontScale="92500"/>
          </a:bodyPr>
          <a:lstStyle/>
          <a:p>
            <a:r>
              <a:rPr lang="et-EE" sz="2800" dirty="0"/>
              <a:t>Haridusvaldkonna arengukava 2021-2035</a:t>
            </a:r>
          </a:p>
          <a:p>
            <a:pPr lvl="1"/>
            <a:r>
              <a:rPr lang="et-EE" b="1" dirty="0"/>
              <a:t>Nüüdisaegse õpikäsituse põhimõtteid rakendatakse kõigil haridustasemetel ja -liikides, </a:t>
            </a:r>
            <a:r>
              <a:rPr lang="et-EE" dirty="0"/>
              <a:t>et õppeprotsess ja õppe sisu toetaksid ennastjuhtiva õppija arengut, õpe </a:t>
            </a:r>
            <a:r>
              <a:rPr lang="et-EE" dirty="0" err="1"/>
              <a:t>võimestaks</a:t>
            </a:r>
            <a:r>
              <a:rPr lang="et-EE" dirty="0"/>
              <a:t> nii õppijat kui ka õpetajat ja õppejõudu ning ajakasutus oleks paindlik. Nüüdisaegse õpikäsituse rakendamine toetab heade aine- ja erialateadmiste omandamist koos oskusega neid praktikas rakendada ning õpi-, koostöö- ja </a:t>
            </a:r>
            <a:r>
              <a:rPr lang="et-EE" dirty="0" err="1"/>
              <a:t>enesejuhtimisoskuste</a:t>
            </a:r>
            <a:r>
              <a:rPr lang="et-EE" dirty="0"/>
              <a:t> arengut. Paraneb subjektiivne heaolu,</a:t>
            </a:r>
            <a:r>
              <a:rPr lang="et-EE" b="1" dirty="0"/>
              <a:t> </a:t>
            </a:r>
            <a:r>
              <a:rPr lang="et-EE" dirty="0"/>
              <a:t>mis on seotud parema füüsilise ja vaimse tervisega. </a:t>
            </a:r>
          </a:p>
          <a:p>
            <a:pPr lvl="1"/>
            <a:r>
              <a:rPr lang="et-EE" b="1" dirty="0"/>
              <a:t>Õppe tulemuslikkuse suurendamiseks ja õppija arengu pidevaks toetamiseks lähtutakse õppekavade arendamisel ja rakendamisel ning õppijate hindamisel nüüdisaegse õpikäsituse põhimõtetest ning arendatakse nutikat õppevara ja ‑metoodikat.</a:t>
            </a:r>
            <a:endParaRPr lang="et-EE" dirty="0"/>
          </a:p>
          <a:p>
            <a:pPr marL="0" indent="0">
              <a:buNone/>
            </a:pPr>
            <a:endParaRPr lang="et-EE" dirty="0"/>
          </a:p>
          <a:p>
            <a:endParaRPr lang="et-EE" sz="2800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6854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BCB8B-B0F4-4CC5-BA47-62A53FCDB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74055"/>
          </a:xfrm>
        </p:spPr>
        <p:txBody>
          <a:bodyPr>
            <a:normAutofit fontScale="90000"/>
          </a:bodyPr>
          <a:lstStyle/>
          <a:p>
            <a:r>
              <a:rPr lang="et-EE" dirty="0"/>
              <a:t>Haridusvaldkonna arengukava 2021-2035</a:t>
            </a:r>
            <a:br>
              <a:rPr lang="et-EE" dirty="0"/>
            </a:b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2B57-5476-4716-A3C6-76C3738BE9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4851"/>
            <a:ext cx="10363826" cy="4306349"/>
          </a:xfrm>
        </p:spPr>
        <p:txBody>
          <a:bodyPr>
            <a:normAutofit fontScale="92500" lnSpcReduction="20000"/>
          </a:bodyPr>
          <a:lstStyle/>
          <a:p>
            <a:r>
              <a:rPr lang="et-EE" dirty="0"/>
              <a:t>Selleks tuleb:</a:t>
            </a:r>
          </a:p>
          <a:p>
            <a:r>
              <a:rPr lang="et-EE" dirty="0"/>
              <a:t>nüüdisajastada õppeprotsessi ja õppe sisu ning luua osaliste koostöös teadus- ja andmepõhised säästva arengu põhimõtteid jälgivad õppekavad, et pöörata lisaks aineteadmistele ja -oskustele senisest enam tähelepanu </a:t>
            </a:r>
            <a:r>
              <a:rPr lang="et-EE" dirty="0" err="1"/>
              <a:t>üldoskustele</a:t>
            </a:r>
            <a:r>
              <a:rPr lang="et-EE" dirty="0"/>
              <a:t>, sh  ennastjuhtiva õppija kujundamisele;</a:t>
            </a:r>
          </a:p>
          <a:p>
            <a:r>
              <a:rPr lang="et-EE" dirty="0"/>
              <a:t>rakendada enam praktilist õpet (nt probleem- ja projektõpet), mis võimaldab muuta õppeülesandeid tähenduslikumaks ning kujundada võimekust isikliku elu, õppetöö, kohaliku kogukonna või ühiskonna probleemide loovaks, koostöiseks ja uuenduslikuks lahendamiseks;</a:t>
            </a:r>
          </a:p>
          <a:p>
            <a:r>
              <a:rPr lang="et-EE" dirty="0"/>
              <a:t>arendada ja kasutada õppetöös digilahendusi kui haridusuuenduste tööriistu, mis võimaldavad õpet, sh kujundavat hindamist, mitmekesistada ja personaliseerida; tõsta õppeprotsessis osalejate teadlikkust infoühiskonna võimalustest ja ohtudest; luua süsteemne lähenemine uute lahenduste kasutuselevõtuks.</a:t>
            </a:r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302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41C2-4A5B-46A1-A9EE-E177D192C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77505"/>
            <a:ext cx="10364451" cy="847288"/>
          </a:xfrm>
        </p:spPr>
        <p:txBody>
          <a:bodyPr>
            <a:normAutofit fontScale="90000"/>
          </a:bodyPr>
          <a:lstStyle/>
          <a:p>
            <a:r>
              <a:rPr lang="et-EE" dirty="0"/>
              <a:t>Haridusvaldkonna arengukava 2021-2035</a:t>
            </a:r>
            <a:br>
              <a:rPr lang="et-EE" dirty="0"/>
            </a:b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0109C-C47E-4CCF-9192-1751A5FFBBB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06012"/>
            <a:ext cx="10363826" cy="4885188"/>
          </a:xfrm>
        </p:spPr>
        <p:txBody>
          <a:bodyPr>
            <a:normAutofit fontScale="92500" lnSpcReduction="10000"/>
          </a:bodyPr>
          <a:lstStyle/>
          <a:p>
            <a:r>
              <a:rPr lang="et-EE" dirty="0"/>
              <a:t>Selleks tuleb:</a:t>
            </a:r>
          </a:p>
          <a:p>
            <a:r>
              <a:rPr lang="et-EE" dirty="0"/>
              <a:t>nüüdisajastada õppeprotsessi ja õppe sisu ning luua osaliste koostöös teadus- ja andmepõhised säästva arengu põhimõtteid jälgivad õppekavad, et pöörata lisaks aineteadmistele ja -oskustele senisest enam tähelepanu </a:t>
            </a:r>
            <a:r>
              <a:rPr lang="et-EE" dirty="0" err="1"/>
              <a:t>üldoskustele</a:t>
            </a:r>
            <a:r>
              <a:rPr lang="et-EE" dirty="0"/>
              <a:t>, sh  ennastjuhtiva õppija kujundamisele;</a:t>
            </a:r>
          </a:p>
          <a:p>
            <a:r>
              <a:rPr lang="et-EE" dirty="0"/>
              <a:t>rakendada enam praktilist õpet (nt probleem- ja projektõpet), mis võimaldab muuta õppeülesandeid tähenduslikumaks ning kujundada võimekust isikliku elu, õppetöö, kohaliku kogukonna või ühiskonna probleemide loovaks, koostöiseks ja uuenduslikuks lahendamiseks;</a:t>
            </a:r>
          </a:p>
          <a:p>
            <a:r>
              <a:rPr lang="et-EE" dirty="0"/>
              <a:t>arendada ja kasutada õppetöös digilahendusi kui haridusuuenduste tööriistu, mis võimaldavad õpet, sh kujundavat hindamist, mitmekesistada ja personaliseerida; tõsta õppeprotsessis osalejate teadlikkust infoühiskonna võimalustest ja ohtudest; luua süsteemne lähenemine uute lahenduste kasutuselevõtuks</a:t>
            </a:r>
          </a:p>
        </p:txBody>
      </p:sp>
    </p:spTree>
    <p:extLst>
      <p:ext uri="{BB962C8B-B14F-4D97-AF65-F5344CB8AC3E}">
        <p14:creationId xmlns:p14="http://schemas.microsoft.com/office/powerpoint/2010/main" val="226002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157A-84CA-4FB3-8876-EFE1FE5A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week of student electrodermal activity</a:t>
            </a:r>
            <a:br>
              <a:rPr lang="en-US" b="1" dirty="0"/>
            </a:br>
            <a:endParaRPr lang="et-E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0A62C0-5FD8-48CB-8A84-201735D587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86855" y="2214693"/>
            <a:ext cx="8531604" cy="419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1387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{D8A980AF-BEA8-49A2-B259-C7DD18F9BFF5}tf04033925</Template>
  <TotalTime>157</TotalTime>
  <Words>659</Words>
  <Application>Microsoft Office PowerPoint</Application>
  <PresentationFormat>Widescreen</PresentationFormat>
  <Paragraphs>48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Tw Cen MT</vt:lpstr>
      <vt:lpstr>Droplet</vt:lpstr>
      <vt:lpstr>MATIK õppekava rakendamine põhikooli II ja III kooliastmes </vt:lpstr>
      <vt:lpstr>PowerPoint Presentation</vt:lpstr>
      <vt:lpstr>Miks on muutust vaja ja MATIK õppekava kasutusele võtta? </vt:lpstr>
      <vt:lpstr>Tegevused matik õppekava rakendamiseks  põhikooli II ja III kooliastmes</vt:lpstr>
      <vt:lpstr>Mis annab meile kindluse, et teeme õiget asja?</vt:lpstr>
      <vt:lpstr>Mis annab meile kindluse, et teeme õiget asja?</vt:lpstr>
      <vt:lpstr>Haridusvaldkonna arengukava 2021-2035 </vt:lpstr>
      <vt:lpstr>Haridusvaldkonna arengukava 2021-2035 </vt:lpstr>
      <vt:lpstr>A week of student electrodermal activity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MATIK õppekava rakendamine põhikooli II ja III kooliastmes</dc:title>
  <dc:creator>Mina</dc:creator>
  <cp:lastModifiedBy>Mina</cp:lastModifiedBy>
  <cp:revision>23</cp:revision>
  <dcterms:created xsi:type="dcterms:W3CDTF">2020-02-27T06:28:34Z</dcterms:created>
  <dcterms:modified xsi:type="dcterms:W3CDTF">2020-02-27T14:40:03Z</dcterms:modified>
</cp:coreProperties>
</file>